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744" r:id="rId3"/>
    <p:sldId id="749" r:id="rId4"/>
    <p:sldId id="756" r:id="rId5"/>
    <p:sldId id="762" r:id="rId6"/>
    <p:sldId id="768" r:id="rId7"/>
    <p:sldId id="291" r:id="rId8"/>
    <p:sldId id="763" r:id="rId9"/>
    <p:sldId id="766" r:id="rId10"/>
    <p:sldId id="767" r:id="rId11"/>
    <p:sldId id="769" r:id="rId12"/>
    <p:sldId id="832" r:id="rId13"/>
    <p:sldId id="771" r:id="rId14"/>
    <p:sldId id="772" r:id="rId15"/>
    <p:sldId id="773" r:id="rId16"/>
    <p:sldId id="774" r:id="rId17"/>
    <p:sldId id="776" r:id="rId18"/>
    <p:sldId id="777" r:id="rId19"/>
    <p:sldId id="775" r:id="rId20"/>
    <p:sldId id="770" r:id="rId21"/>
    <p:sldId id="804" r:id="rId22"/>
    <p:sldId id="784" r:id="rId23"/>
    <p:sldId id="761" r:id="rId24"/>
    <p:sldId id="786" r:id="rId25"/>
    <p:sldId id="785" r:id="rId26"/>
    <p:sldId id="787" r:id="rId27"/>
    <p:sldId id="788" r:id="rId28"/>
    <p:sldId id="790" r:id="rId29"/>
    <p:sldId id="789" r:id="rId30"/>
    <p:sldId id="791" r:id="rId31"/>
    <p:sldId id="779" r:id="rId32"/>
    <p:sldId id="792" r:id="rId33"/>
    <p:sldId id="780" r:id="rId34"/>
    <p:sldId id="793" r:id="rId35"/>
    <p:sldId id="795" r:id="rId36"/>
    <p:sldId id="796" r:id="rId37"/>
    <p:sldId id="798" r:id="rId38"/>
    <p:sldId id="799" r:id="rId39"/>
    <p:sldId id="800" r:id="rId40"/>
    <p:sldId id="801" r:id="rId41"/>
    <p:sldId id="815" r:id="rId42"/>
    <p:sldId id="781" r:id="rId43"/>
    <p:sldId id="803" r:id="rId44"/>
    <p:sldId id="805" r:id="rId45"/>
    <p:sldId id="816" r:id="rId46"/>
    <p:sldId id="817" r:id="rId47"/>
    <p:sldId id="818" r:id="rId48"/>
    <p:sldId id="819" r:id="rId49"/>
    <p:sldId id="807" r:id="rId50"/>
    <p:sldId id="808" r:id="rId51"/>
    <p:sldId id="820" r:id="rId52"/>
    <p:sldId id="821" r:id="rId53"/>
    <p:sldId id="822" r:id="rId54"/>
    <p:sldId id="809" r:id="rId55"/>
    <p:sldId id="810" r:id="rId56"/>
    <p:sldId id="823" r:id="rId57"/>
    <p:sldId id="831" r:id="rId58"/>
    <p:sldId id="824" r:id="rId59"/>
    <p:sldId id="811" r:id="rId60"/>
    <p:sldId id="812" r:id="rId61"/>
    <p:sldId id="825" r:id="rId62"/>
    <p:sldId id="826" r:id="rId63"/>
    <p:sldId id="827" r:id="rId64"/>
    <p:sldId id="813" r:id="rId65"/>
    <p:sldId id="828" r:id="rId66"/>
    <p:sldId id="722" r:id="rId67"/>
    <p:sldId id="830" r:id="rId68"/>
    <p:sldId id="829" r:id="rId69"/>
    <p:sldId id="754" r:id="rId70"/>
    <p:sldId id="730" r:id="rId71"/>
    <p:sldId id="755" r:id="rId72"/>
    <p:sldId id="723" r:id="rId73"/>
    <p:sldId id="724" r:id="rId74"/>
    <p:sldId id="78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6076" autoAdjust="0"/>
  </p:normalViewPr>
  <p:slideViewPr>
    <p:cSldViewPr snapToGrid="0">
      <p:cViewPr varScale="1">
        <p:scale>
          <a:sx n="106" d="100"/>
          <a:sy n="106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4:01:34.7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106 790 20735 0 0,'0'0'2159'0'0,"-2"-2"-1975"0"0,-9-5 125 0 0,5 5 126 0 0,8 9 1020 0 0,2-2-1458 0 0,-1 1 0 0 0,0-1 0 0 0,0 1 1 0 0,-1 0-1 0 0,0 0 0 0 0,0 1 1 0 0,0-1-1 0 0,-1 0 0 0 0,0 1 1 0 0,1 11-1 0 0,-2 2-13 0 0,-1-1 0 0 0,-5 25 0 0 0,6-42 16 0 0,-4 24 32 0 0,-13 72 485 0 0,14-84-438 0 0,-2 0 0 0 0,1 0 0 0 0,-2-1 0 0 0,-13 24 0 0 0,11-21 0 0 0,0 1 0 0 0,2 0 0 0 0,-1 0 0 0 0,2 1 0 0 0,1 0 0 0 0,0 0 0 0 0,-2 22 0 0 0,6-31-79 0 0,-1 1 0 0 0,2 0 0 0 0,-1-1 0 0 0,2 1 0 0 0,2 13 0 0 0,1-9 0 0 0,2 2-12 0 0,-6-15 10 0 0,0-1-1 0 0,0 1 1 0 0,1 0-1 0 0,-1-1 1 0 0,0 1-1 0 0,1-1 1 0 0,-1 1-1 0 0,1-1 1 0 0,-1 0 0 0 0,1 0-1 0 0,-1 1 1 0 0,2-1-1 0 0,3 0 21 0 0,0 0 0 0 0,0-1-1 0 0,-1 1 1 0 0,1-1 0 0 0,0 0 0 0 0,-1-1-1 0 0,1 1 1 0 0,-1-1 0 0 0,1 0 0 0 0,-1 0-1 0 0,0-1 1 0 0,8-4 0 0 0,4-5 126 0 0,0-1 1 0 0,16-15-1 0 0,-16 13-3 0 0,8-9 188 0 0,41-51-1 0 0,-20 20-93 0 0,201-253 575 0 0,-22-19-1296 0 0,-79 122-751 0 0,-23 35-467 0 0,-60 79 442 0 0,-5 3-32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4:01:35.6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51 580 22087 0 0,'0'0'1675'0'0,"-2"-1"-1136"0"0,-12-3-350 0 0,2 2-168 0 0,18 9-34 0 0,0 7-40 0 0,-3-6 50 0 0,-1 1 0 0 0,-1 0 1 0 0,0 0-1 0 0,0 0 1 0 0,-1 17-1 0 0,-7 47 14 0 0,6-66-9 0 0,-7 46 54 0 0,-4 51-59 0 0,6-48 8 0 0,0 27-246 0 0,5-53-53 0 0,0-20 356 0 0,0 1-1 0 0,2-1 1 0 0,2 20-1 0 0,-4-30-37 0 0,1 1 0 0 0,0 0-1 0 0,0-1 1 0 0,0 1 0 0 0,0 0 0 0 0,1-1-1 0 0,-1 1 1 0 0,0 0 0 0 0,0-1-1 0 0,0 1 1 0 0,0 0 0 0 0,1-1 0 0 0,-1 1-1 0 0,0-1 1 0 0,1 1 0 0 0,-1-1-1 0 0,0 1 1 0 0,1 0 0 0 0,-1-1 0 0 0,1 1-1 0 0,-1-1 1 0 0,1 0 0 0 0,-1 1-1 0 0,1-1 1 0 0,-1 1 0 0 0,1-1 0 0 0,0 1-1 0 0,1-2-2 0 0,1 0 1 0 0,-1 0-1 0 0,0 0 0 0 0,1 0 0 0 0,-1 0 0 0 0,0-1 0 0 0,0 1 0 0 0,3-3 0 0 0,2-1-23 0 0,23-19 241 0 0,-1-1 0 0 0,-1-2-1 0 0,36-43 1 0 0,26-48 576 0 0,-35 43-570 0 0,49-70-767 0 0,93-170 0 0 0,-156 245-300 0 0,43-77-6221 0 0,-24 35-790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4:01:36.5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53 701 20527 0 0,'0'0'2768'0'0,"4"10"-2592"0"0,0 10-172 0 0,-2-17-9 0 0,-1 0 0 0 0,0 1 0 0 0,-1-1 1 0 0,1 1-1 0 0,-1-1 0 0 0,1 1 0 0 0,-1-1 0 0 0,0 1 0 0 0,0-1 1 0 0,0 1-1 0 0,-1 0 0 0 0,0-1 0 0 0,-1 6 0 0 0,0-2 7 0 0,0 0 0 0 0,0 1 0 0 0,1-1 0 0 0,0 1-1 0 0,0 0 1 0 0,1 7 0 0 0,-1-5 50 0 0,0 0 0 0 0,-3 20-1 0 0,-18 86 381 0 0,16-83-242 0 0,-2 40-1 0 0,2-5 24 0 0,1-5 75 0 0,5-61-216 0 0,0 0-12 0 0,0-2-59 0 0,0 1-1 0 0,0-1 0 0 0,0 1 0 0 0,0-1 1 0 0,0 1-1 0 0,0-1 0 0 0,0 1 1 0 0,1-1-1 0 0,-1 1 0 0 0,0-1 0 0 0,0 1 1 0 0,1-1-1 0 0,-1 1 0 0 0,0-1 1 0 0,0 1-1 0 0,1-1 0 0 0,-1 1 1 0 0,1-1-1 0 0,-1 0 0 0 0,0 1 0 0 0,1-1 1 0 0,-1 0-1 0 0,1 1 0 0 0,-1-1 1 0 0,1 0-1 0 0,-1 0 0 0 0,1 1 0 0 0,-1-1 1 0 0,1 0-1 0 0,-1 0 0 0 0,1 0 1 0 0,-1 0-1 0 0,1 0 0 0 0,-1 0 0 0 0,1 0 1 0 0,-1 0-1 0 0,1 0 0 0 0,0 0 1 0 0,-1 0-1 0 0,1 0 0 0 0,0 0 1 0 0,0 0-2 0 0,4-1 19 0 0,-1 1 0 0 0,1-1 0 0 0,0 0 0 0 0,-1 0 0 0 0,1 0 0 0 0,-1 0 0 0 0,0-1 0 0 0,1 0 0 0 0,-1 0 0 0 0,7-5 0 0 0,41-33 388 0 0,-27 19-215 0 0,538-487 3065 0 0,-448 390-3921 0 0,-6-5 1 0 0,126-182 0 0 0,-148 176-514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5FAA4-35A9-4988-AA64-1650D0B402C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FEDB-5164-4D15-A86F-9E677BEB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0E79E-BFE2-30E4-E4BB-2D9A3979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EC09A3-2109-AC67-5F49-86D2CA8D3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6CA56-5C66-8072-FFFE-300CCBD0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13AF-5965-4413-9F37-86ED53786CFE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73F7E6-4D90-F2E6-F2B1-A994F5B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08F3E-0D0C-EC01-CF2F-75387072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BC6F0-63AC-2C94-E710-BFC46ECE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0C96D6-7E2F-4DC5-551C-9F76EFCF2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8797C-382C-7103-E85E-734CBFCC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4292-3305-4A85-B978-C2EAC168FE3B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7FFE48-608F-7645-B130-6C67E7F5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DEF308-2CB8-C7FF-D1BC-24D3AA5C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4B1916-4FDA-7AB8-6ADB-B1C9147BB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95DB45-7E5C-CDC4-F955-AE5786052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01F89-F21D-EB59-AA4B-0CA41A99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E3B6-C3E9-409B-B448-22AEF930D25F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2451C-E7D6-A8E7-8BCF-16865ACD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69A304-D693-64E2-20D0-88555524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33955-FBCE-6056-C53B-04B73398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D03E59-0597-983C-9EC1-52F7EC69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95064A-FB4C-4439-C254-C95CFFFD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34929-D837-425C-82EC-E6E2805183EB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611D16-C38C-F703-E2FF-22A1491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9F76BF-EBCC-534C-923E-9B9F69D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AA941-F5AC-7C89-F58E-EF5D89F7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E3629C-D8B4-11D2-7084-FAD223A30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415D81-E519-D6F9-11E0-3820654C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7D13-92CD-41C4-B5B9-C189427CF77D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1DB824-2810-D3E5-EB6E-365E7E04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CB6721-D0D2-BA7A-59BA-2683231A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7D729-B203-D2F9-2BC9-624BE43E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1C259B-60A3-11FC-E5E8-92AE2E8F0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DBB7B-691D-1184-736F-2F5431FF4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2A686A-31CB-9067-20C3-43374BD2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8FF80-C6E6-4C7E-A02C-1A1342993D39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BDC9CB-80C9-B0D6-17CE-DA5CEDEB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337792-0B9A-DAED-A1F5-79D516E6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F2D06-19F6-F88F-97FD-D47270FC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EA83E4-034B-C6F0-A299-1D02FDC6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76D1F1-77F8-A194-407C-7CE76F3B1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4EE2E0-9BF6-A6CD-BC50-451DF7EB2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F9F898-BD42-D5EC-CE1F-D2FFC2C2D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072B60-5122-067B-8521-9E1134F9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57DAD-7E4E-4BA8-A174-FCAFAF6BB48C}" type="datetime1">
              <a:rPr lang="en-US" smtClean="0"/>
              <a:t>1/4/2023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9ED84E-C379-8A64-AE5A-F6FFF0D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4FCD309-15B0-F2A7-623E-E11FABB6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CEB35-7A94-C41E-1138-42D11CE3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DA01D1-9BE5-2166-3412-A6B81769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BACA-DEB6-4879-85A2-E2781E1BE1AF}" type="datetime1">
              <a:rPr lang="en-US" smtClean="0"/>
              <a:t>1/4/2023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B06673-1396-EE34-230A-61157A87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98CFA6-A79F-4E22-8D2A-DF8B46B7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8A129E5-91E2-3A04-7BCB-C913E170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CD1C-55BD-4C82-A655-6C11A8200752}" type="datetime1">
              <a:rPr lang="en-US" smtClean="0"/>
              <a:t>1/4/2023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4391FB-CEFC-E638-C3E1-A8D68959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B82C3F-7E40-0712-CC16-F3F33401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6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8916D-75A5-341C-988C-B6518E65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68322-A50D-158A-2594-479C9C7A3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73CC0F-4B48-C87D-9AA4-7EAC1D8B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CDAB8-E3E7-0AEE-54AE-2A186F7F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96F0-B0D1-4925-B333-D4D637B51C0D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21C3B5-8CDA-ED6D-691F-29FFA7F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D2E6D2-38E8-50C6-A867-5747B95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FB154-72EA-7A6B-BA44-EDAF2ED0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CE16BED-DDA6-FDDA-4C77-86418C9F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AFB592-0CB0-1312-235D-DEB3F2D5A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72C2BF-FA21-7A66-8756-9E18E591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13DFC-1F57-41F3-9595-973FD4F9A1C2}" type="datetime1">
              <a:rPr lang="en-US" smtClean="0"/>
              <a:t>1/4/2023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CDB8AD-2B48-0333-E426-EA85A0B0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35928A-53CF-EA54-A47D-3BAB4672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A31BC-2DCA-3844-8456-B09101F3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521227-3184-316C-8026-42D49C5A3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7DBE7B-0A28-8490-3FB6-0EDD00D97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FFF1D-9394-4F4D-8B2B-23E70BD78530}" type="datetime1">
              <a:rPr lang="en-US" smtClean="0"/>
              <a:t>1/4/2023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36840E-A90F-6DC0-43FD-413E6733B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BEED0-E1EC-E260-8422-B3C472DA9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21" Type="http://schemas.openxmlformats.org/officeDocument/2006/relationships/image" Target="../media/image30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50" Type="http://schemas.openxmlformats.org/officeDocument/2006/relationships/image" Target="../media/image600.png"/><Relationship Id="rId55" Type="http://schemas.openxmlformats.org/officeDocument/2006/relationships/image" Target="../media/image65.png"/><Relationship Id="rId63" Type="http://schemas.openxmlformats.org/officeDocument/2006/relationships/image" Target="../media/image73.png"/><Relationship Id="rId68" Type="http://schemas.openxmlformats.org/officeDocument/2006/relationships/image" Target="../media/image78.png"/><Relationship Id="rId7" Type="http://schemas.openxmlformats.org/officeDocument/2006/relationships/image" Target="../media/image25.png"/><Relationship Id="rId2" Type="http://schemas.openxmlformats.org/officeDocument/2006/relationships/image" Target="../media/image411.png"/><Relationship Id="rId16" Type="http://schemas.openxmlformats.org/officeDocument/2006/relationships/image" Target="../media/image19.png"/><Relationship Id="rId29" Type="http://schemas.openxmlformats.org/officeDocument/2006/relationships/image" Target="../media/image37.png"/><Relationship Id="rId11" Type="http://schemas.openxmlformats.org/officeDocument/2006/relationships/image" Target="../media/image510.png"/><Relationship Id="rId24" Type="http://schemas.openxmlformats.org/officeDocument/2006/relationships/image" Target="../media/image33.png"/><Relationship Id="rId32" Type="http://schemas.openxmlformats.org/officeDocument/2006/relationships/image" Target="../media/image40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3" Type="http://schemas.openxmlformats.org/officeDocument/2006/relationships/image" Target="../media/image63.png"/><Relationship Id="rId58" Type="http://schemas.openxmlformats.org/officeDocument/2006/relationships/image" Target="../media/image68.png"/><Relationship Id="rId66" Type="http://schemas.openxmlformats.org/officeDocument/2006/relationships/image" Target="../media/image76.png"/><Relationship Id="rId5" Type="http://schemas.openxmlformats.org/officeDocument/2006/relationships/image" Target="../media/image23.png"/><Relationship Id="rId61" Type="http://schemas.openxmlformats.org/officeDocument/2006/relationships/image" Target="../media/image71.png"/><Relationship Id="rId19" Type="http://schemas.openxmlformats.org/officeDocument/2006/relationships/image" Target="../media/image28.png"/><Relationship Id="rId14" Type="http://schemas.openxmlformats.org/officeDocument/2006/relationships/image" Target="../media/image9.png"/><Relationship Id="rId22" Type="http://schemas.openxmlformats.org/officeDocument/2006/relationships/image" Target="../media/image31.png"/><Relationship Id="rId27" Type="http://schemas.openxmlformats.org/officeDocument/2006/relationships/image" Target="../media/image12.png"/><Relationship Id="rId30" Type="http://schemas.openxmlformats.org/officeDocument/2006/relationships/image" Target="../media/image13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56" Type="http://schemas.openxmlformats.org/officeDocument/2006/relationships/image" Target="../media/image66.png"/><Relationship Id="rId64" Type="http://schemas.openxmlformats.org/officeDocument/2006/relationships/image" Target="../media/image74.png"/><Relationship Id="rId69" Type="http://schemas.openxmlformats.org/officeDocument/2006/relationships/image" Target="../media/image79.png"/><Relationship Id="rId8" Type="http://schemas.openxmlformats.org/officeDocument/2006/relationships/image" Target="../media/image7.png"/><Relationship Id="rId51" Type="http://schemas.openxmlformats.org/officeDocument/2006/relationships/image" Target="../media/image61.png"/><Relationship Id="rId3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5" Type="http://schemas.openxmlformats.org/officeDocument/2006/relationships/image" Target="../media/image11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59" Type="http://schemas.openxmlformats.org/officeDocument/2006/relationships/image" Target="../media/image69.png"/><Relationship Id="rId67" Type="http://schemas.openxmlformats.org/officeDocument/2006/relationships/image" Target="../media/image77.png"/><Relationship Id="rId20" Type="http://schemas.openxmlformats.org/officeDocument/2006/relationships/image" Target="../media/image29.png"/><Relationship Id="rId41" Type="http://schemas.openxmlformats.org/officeDocument/2006/relationships/image" Target="../media/image52.png"/><Relationship Id="rId54" Type="http://schemas.openxmlformats.org/officeDocument/2006/relationships/image" Target="../media/image64.png"/><Relationship Id="rId6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57" Type="http://schemas.openxmlformats.org/officeDocument/2006/relationships/image" Target="../media/image67.png"/><Relationship Id="rId10" Type="http://schemas.openxmlformats.org/officeDocument/2006/relationships/image" Target="../media/image410.png"/><Relationship Id="rId31" Type="http://schemas.openxmlformats.org/officeDocument/2006/relationships/image" Target="../media/image39.png"/><Relationship Id="rId44" Type="http://schemas.openxmlformats.org/officeDocument/2006/relationships/image" Target="../media/image55.png"/><Relationship Id="rId52" Type="http://schemas.openxmlformats.org/officeDocument/2006/relationships/image" Target="../media/image62.png"/><Relationship Id="rId60" Type="http://schemas.openxmlformats.org/officeDocument/2006/relationships/image" Target="../media/image70.png"/><Relationship Id="rId65" Type="http://schemas.openxmlformats.org/officeDocument/2006/relationships/image" Target="../media/image75.png"/><Relationship Id="rId9" Type="http://schemas.openxmlformats.org/officeDocument/2006/relationships/image" Target="../media/image310.png"/><Relationship Id="rId13" Type="http://schemas.openxmlformats.org/officeDocument/2006/relationships/image" Target="../media/image15.png"/><Relationship Id="rId18" Type="http://schemas.openxmlformats.org/officeDocument/2006/relationships/image" Target="../media/image10.png"/><Relationship Id="rId3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customXml" Target="../ink/ink2.xml"/><Relationship Id="rId4" Type="http://schemas.openxmlformats.org/officeDocument/2006/relationships/image" Target="../media/image6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hyperlink" Target="https://www.tensorflow.org/api_docs/python/tf/keras/layers/Conv1D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docs/stable/generated/torch.nn.BatchNorm1d.html" TargetMode="External"/><Relationship Id="rId5" Type="http://schemas.openxmlformats.org/officeDocument/2006/relationships/hyperlink" Target="https://pytorch.org/docs/stable/generated/torch.nn.Conv1d.html" TargetMode="External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openxmlformats.org/officeDocument/2006/relationships/image" Target="../media/image10.png"/><Relationship Id="rId26" Type="http://schemas.openxmlformats.org/officeDocument/2006/relationships/image" Target="../media/image35.png"/><Relationship Id="rId3" Type="http://schemas.openxmlformats.org/officeDocument/2006/relationships/image" Target="../media/image5.png"/><Relationship Id="rId21" Type="http://schemas.openxmlformats.org/officeDocument/2006/relationships/image" Target="../media/image30.png"/><Relationship Id="rId34" Type="http://schemas.openxmlformats.org/officeDocument/2006/relationships/image" Target="../media/image16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5" Type="http://schemas.openxmlformats.org/officeDocument/2006/relationships/image" Target="../media/image11.png"/><Relationship Id="rId33" Type="http://schemas.openxmlformats.org/officeDocument/2006/relationships/image" Target="../media/image14.png"/><Relationship Id="rId2" Type="http://schemas.openxmlformats.org/officeDocument/2006/relationships/image" Target="../media/image411.pn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10.png"/><Relationship Id="rId24" Type="http://schemas.openxmlformats.org/officeDocument/2006/relationships/image" Target="../media/image33.png"/><Relationship Id="rId32" Type="http://schemas.openxmlformats.org/officeDocument/2006/relationships/image" Target="../media/image40.png"/><Relationship Id="rId5" Type="http://schemas.openxmlformats.org/officeDocument/2006/relationships/image" Target="../media/image23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410.png"/><Relationship Id="rId19" Type="http://schemas.openxmlformats.org/officeDocument/2006/relationships/image" Target="../media/image28.png"/><Relationship Id="rId31" Type="http://schemas.openxmlformats.org/officeDocument/2006/relationships/image" Target="../media/image39.png"/><Relationship Id="rId9" Type="http://schemas.openxmlformats.org/officeDocument/2006/relationships/image" Target="../media/image310.png"/><Relationship Id="rId14" Type="http://schemas.openxmlformats.org/officeDocument/2006/relationships/image" Target="../media/image9.png"/><Relationship Id="rId22" Type="http://schemas.openxmlformats.org/officeDocument/2006/relationships/image" Target="../media/image31.png"/><Relationship Id="rId27" Type="http://schemas.openxmlformats.org/officeDocument/2006/relationships/image" Target="../media/image12.png"/><Relationship Id="rId3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10.png"/><Relationship Id="rId26" Type="http://schemas.openxmlformats.org/officeDocument/2006/relationships/image" Target="../media/image35.png"/><Relationship Id="rId39" Type="http://schemas.openxmlformats.org/officeDocument/2006/relationships/image" Target="../media/image27.png"/><Relationship Id="rId21" Type="http://schemas.openxmlformats.org/officeDocument/2006/relationships/image" Target="../media/image30.png"/><Relationship Id="rId34" Type="http://schemas.openxmlformats.org/officeDocument/2006/relationships/image" Target="../media/image18.png"/><Relationship Id="rId42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image" Target="../media/image411.png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29" Type="http://schemas.openxmlformats.org/officeDocument/2006/relationships/image" Target="../media/image37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510.png"/><Relationship Id="rId24" Type="http://schemas.openxmlformats.org/officeDocument/2006/relationships/image" Target="../media/image33.png"/><Relationship Id="rId32" Type="http://schemas.openxmlformats.org/officeDocument/2006/relationships/image" Target="../media/image40.png"/><Relationship Id="rId37" Type="http://schemas.openxmlformats.org/officeDocument/2006/relationships/image" Target="../media/image24.png"/><Relationship Id="rId40" Type="http://schemas.openxmlformats.org/officeDocument/2006/relationships/image" Target="../media/image34.png"/><Relationship Id="rId5" Type="http://schemas.openxmlformats.org/officeDocument/2006/relationships/image" Target="../media/image23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36" Type="http://schemas.openxmlformats.org/officeDocument/2006/relationships/image" Target="../media/image22.png"/><Relationship Id="rId10" Type="http://schemas.openxmlformats.org/officeDocument/2006/relationships/image" Target="../media/image410.png"/><Relationship Id="rId19" Type="http://schemas.openxmlformats.org/officeDocument/2006/relationships/image" Target="../media/image28.png"/><Relationship Id="rId31" Type="http://schemas.openxmlformats.org/officeDocument/2006/relationships/image" Target="../media/image39.png"/><Relationship Id="rId44" Type="http://schemas.openxmlformats.org/officeDocument/2006/relationships/image" Target="../media/image43.png"/><Relationship Id="rId9" Type="http://schemas.openxmlformats.org/officeDocument/2006/relationships/image" Target="../media/image310.png"/><Relationship Id="rId14" Type="http://schemas.openxmlformats.org/officeDocument/2006/relationships/image" Target="../media/image9.png"/><Relationship Id="rId22" Type="http://schemas.openxmlformats.org/officeDocument/2006/relationships/image" Target="../media/image31.png"/><Relationship Id="rId27" Type="http://schemas.openxmlformats.org/officeDocument/2006/relationships/image" Target="../media/image12.png"/><Relationship Id="rId30" Type="http://schemas.openxmlformats.org/officeDocument/2006/relationships/image" Target="../media/image13.png"/><Relationship Id="rId35" Type="http://schemas.openxmlformats.org/officeDocument/2006/relationships/image" Target="../media/image21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5" Type="http://schemas.openxmlformats.org/officeDocument/2006/relationships/image" Target="../media/image11.png"/><Relationship Id="rId33" Type="http://schemas.openxmlformats.org/officeDocument/2006/relationships/image" Target="../media/image17.png"/><Relationship Id="rId3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ED847-CC88-EF66-4077-ECDD1BDE2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PRESAGE-Net</a:t>
            </a:r>
            <a:br>
              <a:rPr lang="en-US" dirty="0"/>
            </a:br>
            <a:r>
              <a:rPr lang="en-US" altLang="zh-TW" dirty="0"/>
              <a:t>(own research)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06115F-E6A6-DC5B-5828-E900CBBD1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Ching Chang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52B281-03D4-9E7F-6C41-810686C5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510A6-A7D9-F95B-78D3-47E5FA1B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10</a:t>
            </a:fld>
            <a:endParaRPr lang="en-US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11727DB-FDCD-3670-AA99-0E138DC7B710}"/>
              </a:ext>
            </a:extLst>
          </p:cNvPr>
          <p:cNvGrpSpPr/>
          <p:nvPr/>
        </p:nvGrpSpPr>
        <p:grpSpPr>
          <a:xfrm>
            <a:off x="-79948" y="2629767"/>
            <a:ext cx="9617414" cy="4065254"/>
            <a:chOff x="460441" y="1794719"/>
            <a:chExt cx="11235926" cy="4065254"/>
          </a:xfrm>
        </p:grpSpPr>
        <p:grpSp>
          <p:nvGrpSpPr>
            <p:cNvPr id="179" name="群組 178">
              <a:extLst>
                <a:ext uri="{FF2B5EF4-FFF2-40B4-BE49-F238E27FC236}">
                  <a16:creationId xmlns:a16="http://schemas.microsoft.com/office/drawing/2014/main" id="{F6BD5B8B-CE9A-6B0B-0E8F-2D6C801CBCFA}"/>
                </a:ext>
              </a:extLst>
            </p:cNvPr>
            <p:cNvGrpSpPr/>
            <p:nvPr/>
          </p:nvGrpSpPr>
          <p:grpSpPr>
            <a:xfrm>
              <a:off x="4952750" y="3161730"/>
              <a:ext cx="1273699" cy="1349122"/>
              <a:chOff x="3082809" y="2636910"/>
              <a:chExt cx="1273699" cy="1349122"/>
            </a:xfrm>
          </p:grpSpPr>
          <p:sp>
            <p:nvSpPr>
              <p:cNvPr id="180" name="流程圖: 人工作業 179">
                <a:extLst>
                  <a:ext uri="{FF2B5EF4-FFF2-40B4-BE49-F238E27FC236}">
                    <a16:creationId xmlns:a16="http://schemas.microsoft.com/office/drawing/2014/main" id="{A11A8A32-59ED-C8D4-114E-50787C8B6CE9}"/>
                  </a:ext>
                </a:extLst>
              </p:cNvPr>
              <p:cNvSpPr/>
              <p:nvPr/>
            </p:nvSpPr>
            <p:spPr>
              <a:xfrm rot="5400000">
                <a:off x="3080729" y="2710253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053AB1A4-5CC6-26F3-6561-AC70F798F851}"/>
                </a:ext>
              </a:extLst>
            </p:cNvPr>
            <p:cNvGrpSpPr/>
            <p:nvPr/>
          </p:nvGrpSpPr>
          <p:grpSpPr>
            <a:xfrm>
              <a:off x="4946339" y="4510851"/>
              <a:ext cx="1280110" cy="1349122"/>
              <a:chOff x="3075867" y="3986032"/>
              <a:chExt cx="1280110" cy="1349122"/>
            </a:xfrm>
          </p:grpSpPr>
          <p:sp>
            <p:nvSpPr>
              <p:cNvPr id="183" name="流程圖: 人工作業 182">
                <a:extLst>
                  <a:ext uri="{FF2B5EF4-FFF2-40B4-BE49-F238E27FC236}">
                    <a16:creationId xmlns:a16="http://schemas.microsoft.com/office/drawing/2014/main" id="{3AB3357C-F217-AF3A-D07E-536A82D13263}"/>
                  </a:ext>
                </a:extLst>
              </p:cNvPr>
              <p:cNvSpPr/>
              <p:nvPr/>
            </p:nvSpPr>
            <p:spPr>
              <a:xfrm rot="5400000">
                <a:off x="3080198" y="4059375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0118C746-F622-4CEE-E62C-25E25D3C3D03}"/>
                </a:ext>
              </a:extLst>
            </p:cNvPr>
            <p:cNvCxnSpPr>
              <a:cxnSpLocks/>
              <a:stCxn id="210" idx="3"/>
              <a:endCxn id="181" idx="1"/>
            </p:cNvCxnSpPr>
            <p:nvPr/>
          </p:nvCxnSpPr>
          <p:spPr>
            <a:xfrm flipV="1">
              <a:off x="4756585" y="3836291"/>
              <a:ext cx="196165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185">
              <a:extLst>
                <a:ext uri="{FF2B5EF4-FFF2-40B4-BE49-F238E27FC236}">
                  <a16:creationId xmlns:a16="http://schemas.microsoft.com/office/drawing/2014/main" id="{FDA35891-12C2-1CD1-4A1A-0C6952389D8E}"/>
                </a:ext>
              </a:extLst>
            </p:cNvPr>
            <p:cNvCxnSpPr>
              <a:stCxn id="180" idx="0"/>
              <a:endCxn id="189" idx="1"/>
            </p:cNvCxnSpPr>
            <p:nvPr/>
          </p:nvCxnSpPr>
          <p:spPr>
            <a:xfrm flipV="1">
              <a:off x="6226449" y="3836290"/>
              <a:ext cx="352617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186">
              <a:extLst>
                <a:ext uri="{FF2B5EF4-FFF2-40B4-BE49-F238E27FC236}">
                  <a16:creationId xmlns:a16="http://schemas.microsoft.com/office/drawing/2014/main" id="{E0842FEC-003F-AE52-9A77-1EE28A575751}"/>
                </a:ext>
              </a:extLst>
            </p:cNvPr>
            <p:cNvCxnSpPr>
              <a:stCxn id="183" idx="0"/>
              <a:endCxn id="192" idx="1"/>
            </p:cNvCxnSpPr>
            <p:nvPr/>
          </p:nvCxnSpPr>
          <p:spPr>
            <a:xfrm>
              <a:off x="6226449" y="5185412"/>
              <a:ext cx="3757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群組 187">
              <a:extLst>
                <a:ext uri="{FF2B5EF4-FFF2-40B4-BE49-F238E27FC236}">
                  <a16:creationId xmlns:a16="http://schemas.microsoft.com/office/drawing/2014/main" id="{C5590CF2-F7C0-603C-5DC8-28F9634E928D}"/>
                </a:ext>
              </a:extLst>
            </p:cNvPr>
            <p:cNvGrpSpPr/>
            <p:nvPr/>
          </p:nvGrpSpPr>
          <p:grpSpPr>
            <a:xfrm>
              <a:off x="6322540" y="3651624"/>
              <a:ext cx="954364" cy="716808"/>
              <a:chOff x="7506908" y="3651624"/>
              <a:chExt cx="954364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文字方塊 188">
                    <a:extLst>
                      <a:ext uri="{FF2B5EF4-FFF2-40B4-BE49-F238E27FC236}">
                        <a16:creationId xmlns:a16="http://schemas.microsoft.com/office/drawing/2014/main" id="{F0E74F6F-383C-2D10-6A64-6C35D20F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0DEDEFC6-3484-7B45-631D-693A7AAC6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46" r="-10448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1" name="群組 190">
              <a:extLst>
                <a:ext uri="{FF2B5EF4-FFF2-40B4-BE49-F238E27FC236}">
                  <a16:creationId xmlns:a16="http://schemas.microsoft.com/office/drawing/2014/main" id="{6CFB0959-D5D9-A6EE-1AA8-DB34C2B1116F}"/>
                </a:ext>
              </a:extLst>
            </p:cNvPr>
            <p:cNvGrpSpPr/>
            <p:nvPr/>
          </p:nvGrpSpPr>
          <p:grpSpPr>
            <a:xfrm>
              <a:off x="6306588" y="5000746"/>
              <a:ext cx="1009572" cy="707886"/>
              <a:chOff x="7490956" y="5000746"/>
              <a:chExt cx="1009572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文字方塊 191">
                    <a:extLst>
                      <a:ext uri="{FF2B5EF4-FFF2-40B4-BE49-F238E27FC236}">
                        <a16:creationId xmlns:a16="http://schemas.microsoft.com/office/drawing/2014/main" id="{F6E5BD88-3DCC-EFA7-6606-5A63C6BF1830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4" r="-10563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4" name="肘形接點 176">
              <a:extLst>
                <a:ext uri="{FF2B5EF4-FFF2-40B4-BE49-F238E27FC236}">
                  <a16:creationId xmlns:a16="http://schemas.microsoft.com/office/drawing/2014/main" id="{380C628E-5DFB-A5F9-70D3-A2CC4C7E4B98}"/>
                </a:ext>
              </a:extLst>
            </p:cNvPr>
            <p:cNvCxnSpPr>
              <a:cxnSpLocks/>
              <a:endCxn id="183" idx="2"/>
            </p:cNvCxnSpPr>
            <p:nvPr/>
          </p:nvCxnSpPr>
          <p:spPr>
            <a:xfrm rot="16200000" flipH="1">
              <a:off x="4217286" y="4378684"/>
              <a:ext cx="1164455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41FFD035-5D14-8CBD-3B83-934AF11EF150}"/>
                </a:ext>
              </a:extLst>
            </p:cNvPr>
            <p:cNvGrpSpPr/>
            <p:nvPr/>
          </p:nvGrpSpPr>
          <p:grpSpPr>
            <a:xfrm>
              <a:off x="2868642" y="3161731"/>
              <a:ext cx="1202436" cy="1349122"/>
              <a:chOff x="3312781" y="3161731"/>
              <a:chExt cx="1202436" cy="1349122"/>
            </a:xfrm>
          </p:grpSpPr>
          <p:sp>
            <p:nvSpPr>
              <p:cNvPr id="196" name="流程圖: 人工作業 195">
                <a:extLst>
                  <a:ext uri="{FF2B5EF4-FFF2-40B4-BE49-F238E27FC236}">
                    <a16:creationId xmlns:a16="http://schemas.microsoft.com/office/drawing/2014/main" id="{E4F6E086-8064-C82E-1866-1CF6D26B5165}"/>
                  </a:ext>
                </a:extLst>
              </p:cNvPr>
              <p:cNvSpPr/>
              <p:nvPr/>
            </p:nvSpPr>
            <p:spPr>
              <a:xfrm rot="16200000">
                <a:off x="3239438" y="3235074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34250C4A-5172-3AF1-A54C-ABD75FD9E639}"/>
                  </a:ext>
                </a:extLst>
              </p:cNvPr>
              <p:cNvSpPr txBox="1"/>
              <p:nvPr/>
            </p:nvSpPr>
            <p:spPr>
              <a:xfrm>
                <a:off x="3377747" y="3651626"/>
                <a:ext cx="953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Encoder</a:t>
                </a:r>
                <a:endParaRPr lang="zh-TW" altLang="en-US" dirty="0"/>
              </a:p>
            </p:txBody>
          </p:sp>
        </p:grp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5828CC8E-13E3-3185-B7A1-D2DC45D337E1}"/>
                </a:ext>
              </a:extLst>
            </p:cNvPr>
            <p:cNvGrpSpPr/>
            <p:nvPr/>
          </p:nvGrpSpPr>
          <p:grpSpPr>
            <a:xfrm>
              <a:off x="460441" y="3651626"/>
              <a:ext cx="723788" cy="716807"/>
              <a:chOff x="1670924" y="3651626"/>
              <a:chExt cx="7237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字方塊 198">
                    <a:extLst>
                      <a:ext uri="{FF2B5EF4-FFF2-40B4-BE49-F238E27FC236}">
                        <a16:creationId xmlns:a16="http://schemas.microsoft.com/office/drawing/2014/main" id="{3B2201BA-4A2C-39DB-D2FA-5AEA94F6E037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3B68FE51-E1C4-4270-9874-6D6A0E4A4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字方塊 199">
                    <a:extLst>
                      <a:ext uri="{FF2B5EF4-FFF2-40B4-BE49-F238E27FC236}">
                        <a16:creationId xmlns:a16="http://schemas.microsoft.com/office/drawing/2014/main" id="{9B8CBD5F-DE8C-21CC-4CB0-BCCB2E9F7EA0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8AE60717-5C45-52C9-C899-069506D9B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411B8FC7-255E-806C-419D-6BEDE6808894}"/>
                </a:ext>
              </a:extLst>
            </p:cNvPr>
            <p:cNvGrpSpPr/>
            <p:nvPr/>
          </p:nvGrpSpPr>
          <p:grpSpPr>
            <a:xfrm>
              <a:off x="1020274" y="3528335"/>
              <a:ext cx="1147801" cy="338554"/>
              <a:chOff x="1020274" y="3528335"/>
              <a:chExt cx="1147801" cy="338554"/>
            </a:xfrm>
          </p:grpSpPr>
          <p:cxnSp>
            <p:nvCxnSpPr>
              <p:cNvPr id="202" name="直線單箭頭接點 201">
                <a:extLst>
                  <a:ext uri="{FF2B5EF4-FFF2-40B4-BE49-F238E27FC236}">
                    <a16:creationId xmlns:a16="http://schemas.microsoft.com/office/drawing/2014/main" id="{B91C4A5F-2432-92F9-2464-1564C02C0BB3}"/>
                  </a:ext>
                </a:extLst>
              </p:cNvPr>
              <p:cNvCxnSpPr>
                <a:cxnSpLocks/>
                <a:stCxn id="199" idx="3"/>
                <a:endCxn id="206" idx="1"/>
              </p:cNvCxnSpPr>
              <p:nvPr/>
            </p:nvCxnSpPr>
            <p:spPr>
              <a:xfrm>
                <a:off x="1020274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1AAF36ED-E024-EFCE-9CDB-CA3D2A7F2CBD}"/>
                  </a:ext>
                </a:extLst>
              </p:cNvPr>
              <p:cNvSpPr txBox="1"/>
              <p:nvPr/>
            </p:nvSpPr>
            <p:spPr>
              <a:xfrm>
                <a:off x="1155912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cxnSp>
          <p:nvCxnSpPr>
            <p:cNvPr id="204" name="直線單箭頭接點 203">
              <a:extLst>
                <a:ext uri="{FF2B5EF4-FFF2-40B4-BE49-F238E27FC236}">
                  <a16:creationId xmlns:a16="http://schemas.microsoft.com/office/drawing/2014/main" id="{766768A3-1BE9-DBB6-5B6A-62465E321B69}"/>
                </a:ext>
              </a:extLst>
            </p:cNvPr>
            <p:cNvCxnSpPr>
              <a:cxnSpLocks/>
              <a:stCxn id="196" idx="2"/>
              <a:endCxn id="210" idx="1"/>
            </p:cNvCxnSpPr>
            <p:nvPr/>
          </p:nvCxnSpPr>
          <p:spPr>
            <a:xfrm>
              <a:off x="4071078" y="3836292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群組 204">
              <a:extLst>
                <a:ext uri="{FF2B5EF4-FFF2-40B4-BE49-F238E27FC236}">
                  <a16:creationId xmlns:a16="http://schemas.microsoft.com/office/drawing/2014/main" id="{6D9F0ED2-4A11-0CAA-8BF7-241E9F806D7D}"/>
                </a:ext>
              </a:extLst>
            </p:cNvPr>
            <p:cNvGrpSpPr/>
            <p:nvPr/>
          </p:nvGrpSpPr>
          <p:grpSpPr>
            <a:xfrm>
              <a:off x="1897175" y="3651626"/>
              <a:ext cx="960840" cy="716807"/>
              <a:chOff x="1555259" y="3651626"/>
              <a:chExt cx="960840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字方塊 205">
                    <a:extLst>
                      <a:ext uri="{FF2B5EF4-FFF2-40B4-BE49-F238E27FC236}">
                        <a16:creationId xmlns:a16="http://schemas.microsoft.com/office/drawing/2014/main" id="{42FBE370-84F8-28A1-36C9-EB6146BBF00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6F58DA12-F500-4C8B-280F-76D37DC20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直線單箭頭接點 207">
              <a:extLst>
                <a:ext uri="{FF2B5EF4-FFF2-40B4-BE49-F238E27FC236}">
                  <a16:creationId xmlns:a16="http://schemas.microsoft.com/office/drawing/2014/main" id="{EC9B2A18-E21F-1672-38A9-2702D7819908}"/>
                </a:ext>
              </a:extLst>
            </p:cNvPr>
            <p:cNvCxnSpPr>
              <a:cxnSpLocks/>
              <a:stCxn id="206" idx="3"/>
            </p:cNvCxnSpPr>
            <p:nvPr/>
          </p:nvCxnSpPr>
          <p:spPr>
            <a:xfrm>
              <a:off x="2572673" y="3836292"/>
              <a:ext cx="29596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群組 208">
              <a:extLst>
                <a:ext uri="{FF2B5EF4-FFF2-40B4-BE49-F238E27FC236}">
                  <a16:creationId xmlns:a16="http://schemas.microsoft.com/office/drawing/2014/main" id="{1367B368-7297-EE55-6F05-3DB1717F42B7}"/>
                </a:ext>
              </a:extLst>
            </p:cNvPr>
            <p:cNvGrpSpPr/>
            <p:nvPr/>
          </p:nvGrpSpPr>
          <p:grpSpPr>
            <a:xfrm>
              <a:off x="4271275" y="3651626"/>
              <a:ext cx="602088" cy="716807"/>
              <a:chOff x="1694600" y="3651626"/>
              <a:chExt cx="6020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文字方塊 209">
                    <a:extLst>
                      <a:ext uri="{FF2B5EF4-FFF2-40B4-BE49-F238E27FC236}">
                        <a16:creationId xmlns:a16="http://schemas.microsoft.com/office/drawing/2014/main" id="{6403C999-2360-85F8-DB3E-540DE686A28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81A6D7CE-E8D8-29A9-825C-77D799FDB2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76" r="-5882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2" name="群組 211">
              <a:extLst>
                <a:ext uri="{FF2B5EF4-FFF2-40B4-BE49-F238E27FC236}">
                  <a16:creationId xmlns:a16="http://schemas.microsoft.com/office/drawing/2014/main" id="{6551D8A1-5292-88E6-03F1-5D05646F6111}"/>
                </a:ext>
              </a:extLst>
            </p:cNvPr>
            <p:cNvGrpSpPr/>
            <p:nvPr/>
          </p:nvGrpSpPr>
          <p:grpSpPr>
            <a:xfrm>
              <a:off x="10923848" y="4399855"/>
              <a:ext cx="772519" cy="707886"/>
              <a:chOff x="7593557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文字方塊 212">
                    <a:extLst>
                      <a:ext uri="{FF2B5EF4-FFF2-40B4-BE49-F238E27FC236}">
                        <a16:creationId xmlns:a16="http://schemas.microsoft.com/office/drawing/2014/main" id="{F186E063-4D1D-30AC-2F8A-C5F2E47CF7D5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125" r="-9375" b="-4688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文字方塊 213">
                    <a:extLst>
                      <a:ext uri="{FF2B5EF4-FFF2-40B4-BE49-F238E27FC236}">
                        <a16:creationId xmlns:a16="http://schemas.microsoft.com/office/drawing/2014/main" id="{A4F53B81-0E8E-D0B3-17C5-2463F22AC0E6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(1,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/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線單箭頭接點 215">
              <a:extLst>
                <a:ext uri="{FF2B5EF4-FFF2-40B4-BE49-F238E27FC236}">
                  <a16:creationId xmlns:a16="http://schemas.microsoft.com/office/drawing/2014/main" id="{5EE65252-3F87-8D50-7E1E-CE4126A06BD4}"/>
                </a:ext>
              </a:extLst>
            </p:cNvPr>
            <p:cNvCxnSpPr>
              <a:stCxn id="215" idx="3"/>
              <a:endCxn id="218" idx="1"/>
            </p:cNvCxnSpPr>
            <p:nvPr/>
          </p:nvCxnSpPr>
          <p:spPr>
            <a:xfrm flipV="1">
              <a:off x="9191907" y="4592194"/>
              <a:ext cx="29570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群組 216">
              <a:extLst>
                <a:ext uri="{FF2B5EF4-FFF2-40B4-BE49-F238E27FC236}">
                  <a16:creationId xmlns:a16="http://schemas.microsoft.com/office/drawing/2014/main" id="{ACAF6E3E-225F-1E73-509C-50DAED707E8A}"/>
                </a:ext>
              </a:extLst>
            </p:cNvPr>
            <p:cNvGrpSpPr/>
            <p:nvPr/>
          </p:nvGrpSpPr>
          <p:grpSpPr>
            <a:xfrm>
              <a:off x="9294257" y="4407528"/>
              <a:ext cx="771814" cy="707886"/>
              <a:chOff x="9294257" y="4407528"/>
              <a:chExt cx="771814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0C8DCEFA-C2AB-3A67-C88A-AAF96A3C989B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B1403FC4-54CF-B7A7-A13C-DF2273451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218515D-8C4E-1B5A-ACDF-9FAF7DABB3A2}"/>
                      </a:ext>
                    </a:extLst>
                  </p:cNvPr>
                  <p:cNvSpPr txBox="1"/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6B26A723-8D93-6078-B645-A69605687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0" name="肘形接點 183">
              <a:extLst>
                <a:ext uri="{FF2B5EF4-FFF2-40B4-BE49-F238E27FC236}">
                  <a16:creationId xmlns:a16="http://schemas.microsoft.com/office/drawing/2014/main" id="{A6C64FBD-0F95-DECC-92DC-8DF99A7EB8B6}"/>
                </a:ext>
              </a:extLst>
            </p:cNvPr>
            <p:cNvCxnSpPr>
              <a:cxnSpLocks/>
              <a:stCxn id="226" idx="3"/>
              <a:endCxn id="215" idx="0"/>
            </p:cNvCxnSpPr>
            <p:nvPr/>
          </p:nvCxnSpPr>
          <p:spPr>
            <a:xfrm>
              <a:off x="8541262" y="3836290"/>
              <a:ext cx="449308" cy="57495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肘形接點 186">
              <a:extLst>
                <a:ext uri="{FF2B5EF4-FFF2-40B4-BE49-F238E27FC236}">
                  <a16:creationId xmlns:a16="http://schemas.microsoft.com/office/drawing/2014/main" id="{2CBBAC65-560E-6230-2C76-604510C43319}"/>
                </a:ext>
              </a:extLst>
            </p:cNvPr>
            <p:cNvCxnSpPr>
              <a:cxnSpLocks/>
              <a:stCxn id="229" idx="3"/>
              <a:endCxn id="215" idx="2"/>
            </p:cNvCxnSpPr>
            <p:nvPr/>
          </p:nvCxnSpPr>
          <p:spPr>
            <a:xfrm flipV="1">
              <a:off x="8558258" y="4780579"/>
              <a:ext cx="432312" cy="4048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群組 221">
              <a:extLst>
                <a:ext uri="{FF2B5EF4-FFF2-40B4-BE49-F238E27FC236}">
                  <a16:creationId xmlns:a16="http://schemas.microsoft.com/office/drawing/2014/main" id="{F7BB010B-EF73-D5C8-B2E8-1DF8285F36C5}"/>
                </a:ext>
              </a:extLst>
            </p:cNvPr>
            <p:cNvGrpSpPr/>
            <p:nvPr/>
          </p:nvGrpSpPr>
          <p:grpSpPr>
            <a:xfrm>
              <a:off x="6994958" y="3528335"/>
              <a:ext cx="1147801" cy="338554"/>
              <a:chOff x="2204642" y="3528335"/>
              <a:chExt cx="1147801" cy="338554"/>
            </a:xfrm>
          </p:grpSpPr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1CE94E0A-AB77-98C7-E772-3E0268F5C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38D2D4F4-5225-63FA-7402-34DD62CDE42F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25" name="群組 224">
              <a:extLst>
                <a:ext uri="{FF2B5EF4-FFF2-40B4-BE49-F238E27FC236}">
                  <a16:creationId xmlns:a16="http://schemas.microsoft.com/office/drawing/2014/main" id="{68C5B93D-97FA-1690-59E5-C4AFE99D2E37}"/>
                </a:ext>
              </a:extLst>
            </p:cNvPr>
            <p:cNvGrpSpPr/>
            <p:nvPr/>
          </p:nvGrpSpPr>
          <p:grpSpPr>
            <a:xfrm>
              <a:off x="7988205" y="3651624"/>
              <a:ext cx="717311" cy="716808"/>
              <a:chOff x="7596445" y="3651624"/>
              <a:chExt cx="717311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文字方塊 225">
                    <a:extLst>
                      <a:ext uri="{FF2B5EF4-FFF2-40B4-BE49-F238E27FC236}">
                        <a16:creationId xmlns:a16="http://schemas.microsoft.com/office/drawing/2014/main" id="{E4283373-0D36-D976-8137-D39E1E280C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280BD62E-CC62-BB58-8F85-DFE70B2689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文字方塊 226">
                    <a:extLst>
                      <a:ext uri="{FF2B5EF4-FFF2-40B4-BE49-F238E27FC236}">
                        <a16:creationId xmlns:a16="http://schemas.microsoft.com/office/drawing/2014/main" id="{7A09B593-9CF0-2BC0-2629-FB9DEA2C86C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50E92D38-9D6B-2484-F7C9-2C0DCCA26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8" name="群組 227">
              <a:extLst>
                <a:ext uri="{FF2B5EF4-FFF2-40B4-BE49-F238E27FC236}">
                  <a16:creationId xmlns:a16="http://schemas.microsoft.com/office/drawing/2014/main" id="{B04C01DE-73C6-E7A8-1141-5F427823A82B}"/>
                </a:ext>
              </a:extLst>
            </p:cNvPr>
            <p:cNvGrpSpPr/>
            <p:nvPr/>
          </p:nvGrpSpPr>
          <p:grpSpPr>
            <a:xfrm>
              <a:off x="7985551" y="5000746"/>
              <a:ext cx="772519" cy="707886"/>
              <a:chOff x="7597909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文字方塊 228">
                    <a:extLst>
                      <a:ext uri="{FF2B5EF4-FFF2-40B4-BE49-F238E27FC236}">
                        <a16:creationId xmlns:a16="http://schemas.microsoft.com/office/drawing/2014/main" id="{F5200F5A-81A9-0844-8AA7-01CD283795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D32BB332-01EA-A8D0-56AD-33453383E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文字方塊 229">
                    <a:extLst>
                      <a:ext uri="{FF2B5EF4-FFF2-40B4-BE49-F238E27FC236}">
                        <a16:creationId xmlns:a16="http://schemas.microsoft.com/office/drawing/2014/main" id="{F08CDE1E-54E6-A49E-378D-B7C53CFEBC3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2896F501-0B2E-11F7-0B72-AFCCF8670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1" name="群組 230">
              <a:extLst>
                <a:ext uri="{FF2B5EF4-FFF2-40B4-BE49-F238E27FC236}">
                  <a16:creationId xmlns:a16="http://schemas.microsoft.com/office/drawing/2014/main" id="{542F4B76-2340-B8EB-5EEA-0855CB35BBE7}"/>
                </a:ext>
              </a:extLst>
            </p:cNvPr>
            <p:cNvGrpSpPr/>
            <p:nvPr/>
          </p:nvGrpSpPr>
          <p:grpSpPr>
            <a:xfrm>
              <a:off x="6994958" y="4880954"/>
              <a:ext cx="1147801" cy="338554"/>
              <a:chOff x="2204642" y="3528335"/>
              <a:chExt cx="1147801" cy="338554"/>
            </a:xfrm>
          </p:grpSpPr>
          <p:cxnSp>
            <p:nvCxnSpPr>
              <p:cNvPr id="232" name="直線單箭頭接點 231">
                <a:extLst>
                  <a:ext uri="{FF2B5EF4-FFF2-40B4-BE49-F238E27FC236}">
                    <a16:creationId xmlns:a16="http://schemas.microsoft.com/office/drawing/2014/main" id="{785A36CC-B0C9-E870-6286-955AA26C3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D5C6E4-3628-24B0-FE6D-21B7DF676557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94BE7E8B-7D2B-F10F-B8C8-BC73220BAD5A}"/>
                </a:ext>
              </a:extLst>
            </p:cNvPr>
            <p:cNvGrpSpPr/>
            <p:nvPr/>
          </p:nvGrpSpPr>
          <p:grpSpPr>
            <a:xfrm>
              <a:off x="10301978" y="4132399"/>
              <a:ext cx="457200" cy="914400"/>
              <a:chOff x="7041976" y="3589735"/>
              <a:chExt cx="457200" cy="914400"/>
            </a:xfrm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9062BD3C-4C6C-FAE4-D6F4-6FCCF450BD9F}"/>
                  </a:ext>
                </a:extLst>
              </p:cNvPr>
              <p:cNvSpPr/>
              <p:nvPr/>
            </p:nvSpPr>
            <p:spPr>
              <a:xfrm>
                <a:off x="7041976" y="3589735"/>
                <a:ext cx="457200" cy="91440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C167B2B7-1C4D-6224-FFBC-1D33BB1FB7BD}"/>
                  </a:ext>
                </a:extLst>
              </p:cNvPr>
              <p:cNvSpPr txBox="1"/>
              <p:nvPr/>
            </p:nvSpPr>
            <p:spPr>
              <a:xfrm>
                <a:off x="7061593" y="3862269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w</a:t>
                </a:r>
                <a:endParaRPr lang="zh-TW" altLang="en-US" dirty="0"/>
              </a:p>
            </p:txBody>
          </p:sp>
        </p:grpSp>
        <p:cxnSp>
          <p:nvCxnSpPr>
            <p:cNvPr id="237" name="直線單箭頭接點 236">
              <a:extLst>
                <a:ext uri="{FF2B5EF4-FFF2-40B4-BE49-F238E27FC236}">
                  <a16:creationId xmlns:a16="http://schemas.microsoft.com/office/drawing/2014/main" id="{86B020D4-281E-4CF7-96D8-4173772C711A}"/>
                </a:ext>
              </a:extLst>
            </p:cNvPr>
            <p:cNvCxnSpPr>
              <a:cxnSpLocks/>
              <a:endCxn id="235" idx="1"/>
            </p:cNvCxnSpPr>
            <p:nvPr/>
          </p:nvCxnSpPr>
          <p:spPr>
            <a:xfrm flipV="1">
              <a:off x="9887044" y="4589599"/>
              <a:ext cx="414934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單箭頭接點 237">
              <a:extLst>
                <a:ext uri="{FF2B5EF4-FFF2-40B4-BE49-F238E27FC236}">
                  <a16:creationId xmlns:a16="http://schemas.microsoft.com/office/drawing/2014/main" id="{31958007-AAA7-FFE9-A295-D3E0BABC2485}"/>
                </a:ext>
              </a:extLst>
            </p:cNvPr>
            <p:cNvCxnSpPr>
              <a:cxnSpLocks/>
              <a:stCxn id="235" idx="3"/>
            </p:cNvCxnSpPr>
            <p:nvPr/>
          </p:nvCxnSpPr>
          <p:spPr>
            <a:xfrm>
              <a:off x="10759178" y="4589599"/>
              <a:ext cx="343561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群組 238">
              <a:extLst>
                <a:ext uri="{FF2B5EF4-FFF2-40B4-BE49-F238E27FC236}">
                  <a16:creationId xmlns:a16="http://schemas.microsoft.com/office/drawing/2014/main" id="{07D05D77-3FDB-44A2-8519-8BD36C3E5738}"/>
                </a:ext>
              </a:extLst>
            </p:cNvPr>
            <p:cNvGrpSpPr/>
            <p:nvPr/>
          </p:nvGrpSpPr>
          <p:grpSpPr>
            <a:xfrm>
              <a:off x="4954466" y="1794719"/>
              <a:ext cx="1269034" cy="1349122"/>
              <a:chOff x="3125256" y="1287788"/>
              <a:chExt cx="1269034" cy="1349122"/>
            </a:xfrm>
          </p:grpSpPr>
          <p:sp>
            <p:nvSpPr>
              <p:cNvPr id="240" name="流程圖: 人工作業 239">
                <a:extLst>
                  <a:ext uri="{FF2B5EF4-FFF2-40B4-BE49-F238E27FC236}">
                    <a16:creationId xmlns:a16="http://schemas.microsoft.com/office/drawing/2014/main" id="{BF32662A-6091-F8FC-F295-D3333D56EF6A}"/>
                  </a:ext>
                </a:extLst>
              </p:cNvPr>
              <p:cNvSpPr/>
              <p:nvPr/>
            </p:nvSpPr>
            <p:spPr>
              <a:xfrm rot="5400000">
                <a:off x="3118511" y="1361131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10000" r="-2160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2" name="直線單箭頭接點 241">
              <a:extLst>
                <a:ext uri="{FF2B5EF4-FFF2-40B4-BE49-F238E27FC236}">
                  <a16:creationId xmlns:a16="http://schemas.microsoft.com/office/drawing/2014/main" id="{A5EF6EC7-02A1-3989-F314-38AD022993F8}"/>
                </a:ext>
              </a:extLst>
            </p:cNvPr>
            <p:cNvCxnSpPr>
              <a:stCxn id="240" idx="0"/>
              <a:endCxn id="244" idx="1"/>
            </p:cNvCxnSpPr>
            <p:nvPr/>
          </p:nvCxnSpPr>
          <p:spPr>
            <a:xfrm>
              <a:off x="6223500" y="2469280"/>
              <a:ext cx="354348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92D92AA1-4854-07E7-5615-5CB32FDC41F7}"/>
                </a:ext>
              </a:extLst>
            </p:cNvPr>
            <p:cNvGrpSpPr/>
            <p:nvPr/>
          </p:nvGrpSpPr>
          <p:grpSpPr>
            <a:xfrm>
              <a:off x="6306552" y="2284614"/>
              <a:ext cx="960135" cy="725730"/>
              <a:chOff x="6306552" y="2284614"/>
              <a:chExt cx="960135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文字方塊 243">
                    <a:extLst>
                      <a:ext uri="{FF2B5EF4-FFF2-40B4-BE49-F238E27FC236}">
                        <a16:creationId xmlns:a16="http://schemas.microsoft.com/office/drawing/2014/main" id="{8193E134-3A00-B1A3-3A8F-49E9555F2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8E59B630-BAD3-BCFF-C6FF-3C2BDBEFC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6" name="肘形接點 176">
              <a:extLst>
                <a:ext uri="{FF2B5EF4-FFF2-40B4-BE49-F238E27FC236}">
                  <a16:creationId xmlns:a16="http://schemas.microsoft.com/office/drawing/2014/main" id="{D0999A50-562E-0386-EB2F-9D14C5446F3D}"/>
                </a:ext>
              </a:extLst>
            </p:cNvPr>
            <p:cNvCxnSpPr>
              <a:cxnSpLocks/>
              <a:endCxn id="240" idx="2"/>
            </p:cNvCxnSpPr>
            <p:nvPr/>
          </p:nvCxnSpPr>
          <p:spPr>
            <a:xfrm rot="5400000" flipH="1" flipV="1">
              <a:off x="4214336" y="2827009"/>
              <a:ext cx="1164457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群組 246">
              <a:extLst>
                <a:ext uri="{FF2B5EF4-FFF2-40B4-BE49-F238E27FC236}">
                  <a16:creationId xmlns:a16="http://schemas.microsoft.com/office/drawing/2014/main" id="{B6D352A4-E5EF-B870-695D-DC1C29401B1D}"/>
                </a:ext>
              </a:extLst>
            </p:cNvPr>
            <p:cNvGrpSpPr/>
            <p:nvPr/>
          </p:nvGrpSpPr>
          <p:grpSpPr>
            <a:xfrm>
              <a:off x="7981528" y="2284614"/>
              <a:ext cx="723082" cy="725730"/>
              <a:chOff x="6413507" y="2284614"/>
              <a:chExt cx="723082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文字方塊 247">
                    <a:extLst>
                      <a:ext uri="{FF2B5EF4-FFF2-40B4-BE49-F238E27FC236}">
                        <a16:creationId xmlns:a16="http://schemas.microsoft.com/office/drawing/2014/main" id="{C8DFAC5E-62BD-884C-8444-3BFE3354975B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E799D7E0-AC46-D8AD-C471-88AA424E4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文字方塊 248">
                    <a:extLst>
                      <a:ext uri="{FF2B5EF4-FFF2-40B4-BE49-F238E27FC236}">
                        <a16:creationId xmlns:a16="http://schemas.microsoft.com/office/drawing/2014/main" id="{9E7AB33B-583A-4765-64D3-4B50036E6BD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E1D98A62-6BBD-8CBE-5E5E-D057D58BDC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812E02FA-3875-E115-8DAE-C2C02965E020}"/>
                </a:ext>
              </a:extLst>
            </p:cNvPr>
            <p:cNvGrpSpPr/>
            <p:nvPr/>
          </p:nvGrpSpPr>
          <p:grpSpPr>
            <a:xfrm>
              <a:off x="6994958" y="2168880"/>
              <a:ext cx="1147801" cy="338554"/>
              <a:chOff x="2204642" y="3528335"/>
              <a:chExt cx="1147801" cy="338554"/>
            </a:xfrm>
          </p:grpSpPr>
          <p:cxnSp>
            <p:nvCxnSpPr>
              <p:cNvPr id="251" name="直線單箭頭接點 250">
                <a:extLst>
                  <a:ext uri="{FF2B5EF4-FFF2-40B4-BE49-F238E27FC236}">
                    <a16:creationId xmlns:a16="http://schemas.microsoft.com/office/drawing/2014/main" id="{C1C476D7-685C-1297-2678-EF183E731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8E6BEB53-B608-1C81-5F05-7BB518A0B1DC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/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16265278-12B8-CAA6-FC4E-5687CF0EB56D}"/>
                </a:ext>
              </a:extLst>
            </p:cNvPr>
            <p:cNvCxnSpPr>
              <a:stCxn id="253" idx="3"/>
              <a:endCxn id="256" idx="1"/>
            </p:cNvCxnSpPr>
            <p:nvPr/>
          </p:nvCxnSpPr>
          <p:spPr>
            <a:xfrm>
              <a:off x="9197593" y="3146879"/>
              <a:ext cx="68544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371717CB-8619-3806-7D53-FF4D55EA82FA}"/>
                </a:ext>
              </a:extLst>
            </p:cNvPr>
            <p:cNvGrpSpPr/>
            <p:nvPr/>
          </p:nvGrpSpPr>
          <p:grpSpPr>
            <a:xfrm>
              <a:off x="9718630" y="2962213"/>
              <a:ext cx="723788" cy="712068"/>
              <a:chOff x="9718630" y="2962213"/>
              <a:chExt cx="723788" cy="7120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文字方塊 255">
                    <a:extLst>
                      <a:ext uri="{FF2B5EF4-FFF2-40B4-BE49-F238E27FC236}">
                        <a16:creationId xmlns:a16="http://schemas.microsoft.com/office/drawing/2014/main" id="{9112BDF7-D62F-D1C6-E861-BAFF8267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3" name="文字方塊 72">
                    <a:extLst>
                      <a:ext uri="{FF2B5EF4-FFF2-40B4-BE49-F238E27FC236}">
                        <a16:creationId xmlns:a16="http://schemas.microsoft.com/office/drawing/2014/main" id="{D453748D-DA36-A32C-0651-E77C815BA2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2857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文字方塊 256">
                    <a:extLst>
                      <a:ext uri="{FF2B5EF4-FFF2-40B4-BE49-F238E27FC236}">
                        <a16:creationId xmlns:a16="http://schemas.microsoft.com/office/drawing/2014/main" id="{AE8A23B3-AE9D-7BD3-FD5D-C938E50F2ABD}"/>
                      </a:ext>
                    </a:extLst>
                  </p:cNvPr>
                  <p:cNvSpPr txBox="1"/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3191FA47-F55D-63A0-E5FD-C38C7FE34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8" name="肘形接點 178">
              <a:extLst>
                <a:ext uri="{FF2B5EF4-FFF2-40B4-BE49-F238E27FC236}">
                  <a16:creationId xmlns:a16="http://schemas.microsoft.com/office/drawing/2014/main" id="{48F9378C-2F64-B88A-AF25-7D49EACEEC3A}"/>
                </a:ext>
              </a:extLst>
            </p:cNvPr>
            <p:cNvCxnSpPr>
              <a:cxnSpLocks/>
              <a:stCxn id="248" idx="3"/>
              <a:endCxn id="253" idx="0"/>
            </p:cNvCxnSpPr>
            <p:nvPr/>
          </p:nvCxnSpPr>
          <p:spPr>
            <a:xfrm>
              <a:off x="8526358" y="2469280"/>
              <a:ext cx="469898" cy="4929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肘形接點 180">
              <a:extLst>
                <a:ext uri="{FF2B5EF4-FFF2-40B4-BE49-F238E27FC236}">
                  <a16:creationId xmlns:a16="http://schemas.microsoft.com/office/drawing/2014/main" id="{73930F7F-2125-ED30-546C-AE52B8D3D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7495" y="3331545"/>
              <a:ext cx="430052" cy="5047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D2D4AAA-44FD-0079-F33B-2ABECD56C2AD}"/>
              </a:ext>
            </a:extLst>
          </p:cNvPr>
          <p:cNvSpPr/>
          <p:nvPr/>
        </p:nvSpPr>
        <p:spPr>
          <a:xfrm>
            <a:off x="2610884" y="2296496"/>
            <a:ext cx="5999716" cy="16931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5EC72E7-1EB0-9806-8E03-DB94417BFFB2}"/>
              </a:ext>
            </a:extLst>
          </p:cNvPr>
          <p:cNvSpPr/>
          <p:nvPr/>
        </p:nvSpPr>
        <p:spPr>
          <a:xfrm>
            <a:off x="8153892" y="5131874"/>
            <a:ext cx="1383574" cy="1424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81C68F-893A-C9B8-5CC8-13F5674DAB6B}"/>
              </a:ext>
            </a:extLst>
          </p:cNvPr>
          <p:cNvSpPr/>
          <p:nvPr/>
        </p:nvSpPr>
        <p:spPr>
          <a:xfrm>
            <a:off x="7350921" y="3919827"/>
            <a:ext cx="2193620" cy="12099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CF67AF-2425-D63E-93AF-CDD3CB083D00}"/>
              </a:ext>
            </a:extLst>
          </p:cNvPr>
          <p:cNvSpPr/>
          <p:nvPr/>
        </p:nvSpPr>
        <p:spPr>
          <a:xfrm flipH="1">
            <a:off x="6872885" y="3993558"/>
            <a:ext cx="441213" cy="6659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A5B5A27-6374-C857-22E5-16C369FB3A74}"/>
              </a:ext>
            </a:extLst>
          </p:cNvPr>
          <p:cNvSpPr/>
          <p:nvPr/>
        </p:nvSpPr>
        <p:spPr>
          <a:xfrm>
            <a:off x="35805" y="3802516"/>
            <a:ext cx="5102230" cy="29519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群組 158">
            <a:extLst>
              <a:ext uri="{FF2B5EF4-FFF2-40B4-BE49-F238E27FC236}">
                <a16:creationId xmlns:a16="http://schemas.microsoft.com/office/drawing/2014/main" id="{20D55A59-B4CC-2E19-7BC5-FCC88BFFDAE6}"/>
              </a:ext>
            </a:extLst>
          </p:cNvPr>
          <p:cNvGrpSpPr/>
          <p:nvPr/>
        </p:nvGrpSpPr>
        <p:grpSpPr>
          <a:xfrm>
            <a:off x="928573" y="57149"/>
            <a:ext cx="10468278" cy="4169271"/>
            <a:chOff x="928573" y="228599"/>
            <a:chExt cx="10468278" cy="4169271"/>
          </a:xfrm>
        </p:grpSpPr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8F7441F9-AD4A-5736-3F5D-1F5E9B94CE65}"/>
                </a:ext>
              </a:extLst>
            </p:cNvPr>
            <p:cNvGrpSpPr/>
            <p:nvPr/>
          </p:nvGrpSpPr>
          <p:grpSpPr>
            <a:xfrm>
              <a:off x="928573" y="228599"/>
              <a:ext cx="10468278" cy="4169271"/>
              <a:chOff x="928573" y="228599"/>
              <a:chExt cx="10468278" cy="4169271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87D7AC2A-A4CD-583D-B240-33E0A0416138}"/>
                  </a:ext>
                </a:extLst>
              </p:cNvPr>
              <p:cNvGrpSpPr/>
              <p:nvPr/>
            </p:nvGrpSpPr>
            <p:grpSpPr>
              <a:xfrm>
                <a:off x="928573" y="228599"/>
                <a:ext cx="10468278" cy="4169271"/>
                <a:chOff x="1015562" y="4867626"/>
                <a:chExt cx="10468278" cy="4169271"/>
              </a:xfrm>
            </p:grpSpPr>
            <p:sp>
              <p:nvSpPr>
                <p:cNvPr id="3" name="圓角矩形 7">
                  <a:extLst>
                    <a:ext uri="{FF2B5EF4-FFF2-40B4-BE49-F238E27FC236}">
                      <a16:creationId xmlns:a16="http://schemas.microsoft.com/office/drawing/2014/main" id="{D27681C1-49C0-0246-0FB7-E34AE50EDD8C}"/>
                    </a:ext>
                  </a:extLst>
                </p:cNvPr>
                <p:cNvSpPr/>
                <p:nvPr/>
              </p:nvSpPr>
              <p:spPr>
                <a:xfrm>
                  <a:off x="1015562" y="4867626"/>
                  <a:ext cx="10468278" cy="4169271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TW" altLang="en-US" dirty="0"/>
                    <a:t> </a:t>
                  </a:r>
                </a:p>
              </p:txBody>
            </p:sp>
            <p:grpSp>
              <p:nvGrpSpPr>
                <p:cNvPr id="5" name="群組 4">
                  <a:extLst>
                    <a:ext uri="{FF2B5EF4-FFF2-40B4-BE49-F238E27FC236}">
                      <a16:creationId xmlns:a16="http://schemas.microsoft.com/office/drawing/2014/main" id="{9F2CF71F-12DF-FD48-8308-185117EA04B3}"/>
                    </a:ext>
                  </a:extLst>
                </p:cNvPr>
                <p:cNvGrpSpPr/>
                <p:nvPr/>
              </p:nvGrpSpPr>
              <p:grpSpPr>
                <a:xfrm>
                  <a:off x="1296548" y="5013533"/>
                  <a:ext cx="10057252" cy="3719521"/>
                  <a:chOff x="533957" y="4840590"/>
                  <a:chExt cx="10057252" cy="3719521"/>
                </a:xfrm>
              </p:grpSpPr>
              <p:grpSp>
                <p:nvGrpSpPr>
                  <p:cNvPr id="6" name="群組 5">
                    <a:extLst>
                      <a:ext uri="{FF2B5EF4-FFF2-40B4-BE49-F238E27FC236}">
                        <a16:creationId xmlns:a16="http://schemas.microsoft.com/office/drawing/2014/main" id="{E713315A-02FB-F327-0719-8B80C15A9DF2}"/>
                      </a:ext>
                    </a:extLst>
                  </p:cNvPr>
                  <p:cNvGrpSpPr/>
                  <p:nvPr/>
                </p:nvGrpSpPr>
                <p:grpSpPr>
                  <a:xfrm>
                    <a:off x="533957" y="5083514"/>
                    <a:ext cx="3037492" cy="1251989"/>
                    <a:chOff x="4977303" y="1884335"/>
                    <a:chExt cx="3037492" cy="125198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6" name="文字方塊 55">
                          <a:extLst>
                            <a:ext uri="{FF2B5EF4-FFF2-40B4-BE49-F238E27FC236}">
                              <a16:creationId xmlns:a16="http://schemas.microsoft.com/office/drawing/2014/main" id="{E3804C2D-B2F6-1D1D-CDC4-E952B283511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77303" y="2234753"/>
                          <a:ext cx="387670" cy="3693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6" name="文字方塊 55">
                          <a:extLst>
                            <a:ext uri="{FF2B5EF4-FFF2-40B4-BE49-F238E27FC236}">
                              <a16:creationId xmlns:a16="http://schemas.microsoft.com/office/drawing/2014/main" id="{E3804C2D-B2F6-1D1D-CDC4-E952B283511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977303" y="2234753"/>
                          <a:ext cx="387670" cy="369332"/>
                        </a:xfrm>
                        <a:prstGeom prst="rect">
                          <a:avLst/>
                        </a:prstGeom>
                        <a:blipFill>
                          <a:blip r:embed="rId33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7" name="矩形 56">
                          <a:extLst>
                            <a:ext uri="{FF2B5EF4-FFF2-40B4-BE49-F238E27FC236}">
                              <a16:creationId xmlns:a16="http://schemas.microsoft.com/office/drawing/2014/main" id="{1AA09BC7-45CC-9EC0-39CD-7FA877FF66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7908" y="1884335"/>
                          <a:ext cx="469779" cy="1066372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7" name="矩形 56">
                          <a:extLst>
                            <a:ext uri="{FF2B5EF4-FFF2-40B4-BE49-F238E27FC236}">
                              <a16:creationId xmlns:a16="http://schemas.microsoft.com/office/drawing/2014/main" id="{1AA09BC7-45CC-9EC0-39CD-7FA877FF668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97908" y="1884335"/>
                          <a:ext cx="469779" cy="1066372"/>
                        </a:xfrm>
                        <a:prstGeom prst="rect">
                          <a:avLst/>
                        </a:prstGeom>
                        <a:blipFill>
                          <a:blip r:embed="rId34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8" name="矩形 57">
                          <a:extLst>
                            <a:ext uri="{FF2B5EF4-FFF2-40B4-BE49-F238E27FC236}">
                              <a16:creationId xmlns:a16="http://schemas.microsoft.com/office/drawing/2014/main" id="{ED7E260F-6DEF-14EB-6217-A50A629E01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87" y="1884335"/>
                          <a:ext cx="469779" cy="1066372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8" name="矩形 57">
                          <a:extLst>
                            <a:ext uri="{FF2B5EF4-FFF2-40B4-BE49-F238E27FC236}">
                              <a16:creationId xmlns:a16="http://schemas.microsoft.com/office/drawing/2014/main" id="{ED7E260F-6DEF-14EB-6217-A50A629E01E9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967687" y="1884335"/>
                          <a:ext cx="469779" cy="1066372"/>
                        </a:xfrm>
                        <a:prstGeom prst="rect">
                          <a:avLst/>
                        </a:prstGeom>
                        <a:blipFill>
                          <a:blip r:embed="rId35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9" name="矩形 58">
                      <a:extLst>
                        <a:ext uri="{FF2B5EF4-FFF2-40B4-BE49-F238E27FC236}">
                          <a16:creationId xmlns:a16="http://schemas.microsoft.com/office/drawing/2014/main" id="{86DC6CB0-509F-D1D9-90CE-16E289B39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80" y="1884335"/>
                      <a:ext cx="469779" cy="106637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0" name="矩形 59">
                          <a:extLst>
                            <a:ext uri="{FF2B5EF4-FFF2-40B4-BE49-F238E27FC236}">
                              <a16:creationId xmlns:a16="http://schemas.microsoft.com/office/drawing/2014/main" id="{3F71DC26-E4F3-D7F0-0A36-9DC6AADF42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720" y="1884335"/>
                          <a:ext cx="469779" cy="1066372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5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60" name="矩形 59">
                          <a:extLst>
                            <a:ext uri="{FF2B5EF4-FFF2-40B4-BE49-F238E27FC236}">
                              <a16:creationId xmlns:a16="http://schemas.microsoft.com/office/drawing/2014/main" id="{3F71DC26-E4F3-D7F0-0A36-9DC6AADF421C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97720" y="1884335"/>
                          <a:ext cx="469779" cy="1066372"/>
                        </a:xfrm>
                        <a:prstGeom prst="rect">
                          <a:avLst/>
                        </a:prstGeom>
                        <a:blipFill>
                          <a:blip r:embed="rId36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1" name="文字方塊 60">
                          <a:extLst>
                            <a:ext uri="{FF2B5EF4-FFF2-40B4-BE49-F238E27FC236}">
                              <a16:creationId xmlns:a16="http://schemas.microsoft.com/office/drawing/2014/main" id="{17B60534-894F-4B98-A593-2B37D6B8B50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97484" y="2797770"/>
                          <a:ext cx="717311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, 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1" name="文字方塊 60">
                          <a:extLst>
                            <a:ext uri="{FF2B5EF4-FFF2-40B4-BE49-F238E27FC236}">
                              <a16:creationId xmlns:a16="http://schemas.microsoft.com/office/drawing/2014/main" id="{17B60534-894F-4B98-A593-2B37D6B8B50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297484" y="2797770"/>
                          <a:ext cx="717311" cy="338554"/>
                        </a:xfrm>
                        <a:prstGeom prst="rect">
                          <a:avLst/>
                        </a:prstGeom>
                        <a:blipFill>
                          <a:blip r:embed="rId37"/>
                          <a:stretch>
                            <a:fillRect b="-89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7" name="群組 6">
                    <a:extLst>
                      <a:ext uri="{FF2B5EF4-FFF2-40B4-BE49-F238E27FC236}">
                        <a16:creationId xmlns:a16="http://schemas.microsoft.com/office/drawing/2014/main" id="{74F9CE62-0939-C4D9-7B76-2F6EEAA264CE}"/>
                      </a:ext>
                    </a:extLst>
                  </p:cNvPr>
                  <p:cNvGrpSpPr/>
                  <p:nvPr/>
                </p:nvGrpSpPr>
                <p:grpSpPr>
                  <a:xfrm>
                    <a:off x="2344999" y="4840590"/>
                    <a:ext cx="4731963" cy="3719521"/>
                    <a:chOff x="3338040" y="1641411"/>
                    <a:chExt cx="4731963" cy="3719521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2" name="文字方塊 41">
                          <a:extLst>
                            <a:ext uri="{FF2B5EF4-FFF2-40B4-BE49-F238E27FC236}">
                              <a16:creationId xmlns:a16="http://schemas.microsoft.com/office/drawing/2014/main" id="{6B109A71-45C8-6722-B275-1921DF175F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77303" y="2234753"/>
                          <a:ext cx="385682" cy="3693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2" name="文字方塊 41">
                          <a:extLst>
                            <a:ext uri="{FF2B5EF4-FFF2-40B4-BE49-F238E27FC236}">
                              <a16:creationId xmlns:a16="http://schemas.microsoft.com/office/drawing/2014/main" id="{6B109A71-45C8-6722-B275-1921DF175FE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977303" y="2234753"/>
                          <a:ext cx="385682" cy="369332"/>
                        </a:xfrm>
                        <a:prstGeom prst="rect">
                          <a:avLst/>
                        </a:prstGeom>
                        <a:blipFill>
                          <a:blip r:embed="rId38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3" name="矩形 42">
                          <a:extLst>
                            <a:ext uri="{FF2B5EF4-FFF2-40B4-BE49-F238E27FC236}">
                              <a16:creationId xmlns:a16="http://schemas.microsoft.com/office/drawing/2014/main" id="{905D844B-BD57-7F5C-C75D-A333A65C2C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7908" y="1641411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3" name="矩形 42">
                          <a:extLst>
                            <a:ext uri="{FF2B5EF4-FFF2-40B4-BE49-F238E27FC236}">
                              <a16:creationId xmlns:a16="http://schemas.microsoft.com/office/drawing/2014/main" id="{905D844B-BD57-7F5C-C75D-A333A65C2C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97908" y="1641411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39"/>
                          <a:stretch>
                            <a:fillRect l="-2500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矩形 43">
                          <a:extLst>
                            <a:ext uri="{FF2B5EF4-FFF2-40B4-BE49-F238E27FC236}">
                              <a16:creationId xmlns:a16="http://schemas.microsoft.com/office/drawing/2014/main" id="{E5D028CC-66F4-DDFE-AF2D-B6BEB5493A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87" y="1641411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4" name="矩形 43">
                          <a:extLst>
                            <a:ext uri="{FF2B5EF4-FFF2-40B4-BE49-F238E27FC236}">
                              <a16:creationId xmlns:a16="http://schemas.microsoft.com/office/drawing/2014/main" id="{E5D028CC-66F4-DDFE-AF2D-B6BEB5493A9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967687" y="1641411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0"/>
                          <a:stretch>
                            <a:fillRect l="-2500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45" name="矩形 44">
                      <a:extLst>
                        <a:ext uri="{FF2B5EF4-FFF2-40B4-BE49-F238E27FC236}">
                          <a16:creationId xmlns:a16="http://schemas.microsoft.com/office/drawing/2014/main" id="{9CA6183B-3AE6-37D3-6AA9-E9745AABE6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80" y="1641411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矩形 45">
                          <a:extLst>
                            <a:ext uri="{FF2B5EF4-FFF2-40B4-BE49-F238E27FC236}">
                              <a16:creationId xmlns:a16="http://schemas.microsoft.com/office/drawing/2014/main" id="{80767DFD-C2FC-E347-6A25-0FB481494F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720" y="1641411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6" name="矩形 45">
                          <a:extLst>
                            <a:ext uri="{FF2B5EF4-FFF2-40B4-BE49-F238E27FC236}">
                              <a16:creationId xmlns:a16="http://schemas.microsoft.com/office/drawing/2014/main" id="{80767DFD-C2FC-E347-6A25-0FB481494F24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97720" y="1641411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1"/>
                          <a:stretch>
                            <a:fillRect l="-7407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文字方塊 46">
                          <a:extLst>
                            <a:ext uri="{FF2B5EF4-FFF2-40B4-BE49-F238E27FC236}">
                              <a16:creationId xmlns:a16="http://schemas.microsoft.com/office/drawing/2014/main" id="{9C485001-6C8F-58AA-7CC0-60576F0726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97484" y="2997795"/>
                          <a:ext cx="77251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𝑛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, 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7" name="文字方塊 46">
                          <a:extLst>
                            <a:ext uri="{FF2B5EF4-FFF2-40B4-BE49-F238E27FC236}">
                              <a16:creationId xmlns:a16="http://schemas.microsoft.com/office/drawing/2014/main" id="{9C485001-6C8F-58AA-7CC0-60576F0726B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297484" y="2997795"/>
                          <a:ext cx="772519" cy="338554"/>
                        </a:xfrm>
                        <a:prstGeom prst="rect">
                          <a:avLst/>
                        </a:prstGeom>
                        <a:blipFill>
                          <a:blip r:embed="rId42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矩形 47">
                          <a:extLst>
                            <a:ext uri="{FF2B5EF4-FFF2-40B4-BE49-F238E27FC236}">
                              <a16:creationId xmlns:a16="http://schemas.microsoft.com/office/drawing/2014/main" id="{60B8C5EE-5679-801F-CC6C-A1AC8E9A368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7908" y="2151308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75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/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8" name="矩形 47">
                          <a:extLst>
                            <a:ext uri="{FF2B5EF4-FFF2-40B4-BE49-F238E27FC236}">
                              <a16:creationId xmlns:a16="http://schemas.microsoft.com/office/drawing/2014/main" id="{60B8C5EE-5679-801F-CC6C-A1AC8E9A368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97908" y="2151308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3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矩形 48">
                          <a:extLst>
                            <a:ext uri="{FF2B5EF4-FFF2-40B4-BE49-F238E27FC236}">
                              <a16:creationId xmlns:a16="http://schemas.microsoft.com/office/drawing/2014/main" id="{D6A2A47B-4BF8-DDBF-A587-60A0A0ADE6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87" y="2151308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/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9" name="矩形 48">
                          <a:extLst>
                            <a:ext uri="{FF2B5EF4-FFF2-40B4-BE49-F238E27FC236}">
                              <a16:creationId xmlns:a16="http://schemas.microsoft.com/office/drawing/2014/main" id="{D6A2A47B-4BF8-DDBF-A587-60A0A0ADE692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967687" y="2151308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4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DB4A8E1E-9925-7DC8-7643-60F6CD233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80" y="2151308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1" name="矩形 50">
                          <a:extLst>
                            <a:ext uri="{FF2B5EF4-FFF2-40B4-BE49-F238E27FC236}">
                              <a16:creationId xmlns:a16="http://schemas.microsoft.com/office/drawing/2014/main" id="{B0A84765-755D-BF69-6976-167D48F975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720" y="2151308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dirty="0"/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1" name="矩形 50">
                          <a:extLst>
                            <a:ext uri="{FF2B5EF4-FFF2-40B4-BE49-F238E27FC236}">
                              <a16:creationId xmlns:a16="http://schemas.microsoft.com/office/drawing/2014/main" id="{B0A84765-755D-BF69-6976-167D48F9754D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97720" y="2151308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5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矩形 51">
                          <a:extLst>
                            <a:ext uri="{FF2B5EF4-FFF2-40B4-BE49-F238E27FC236}">
                              <a16:creationId xmlns:a16="http://schemas.microsoft.com/office/drawing/2014/main" id="{3C990A03-7697-51F8-5C6C-608473A611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7908" y="2660409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2">
                            <a:lumMod val="50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2" name="矩形 51">
                          <a:extLst>
                            <a:ext uri="{FF2B5EF4-FFF2-40B4-BE49-F238E27FC236}">
                              <a16:creationId xmlns:a16="http://schemas.microsoft.com/office/drawing/2014/main" id="{3C990A03-7697-51F8-5C6C-608473A6112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97908" y="2660409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6"/>
                          <a:stretch>
                            <a:fillRect l="-3750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3" name="矩形 52">
                          <a:extLst>
                            <a:ext uri="{FF2B5EF4-FFF2-40B4-BE49-F238E27FC236}">
                              <a16:creationId xmlns:a16="http://schemas.microsoft.com/office/drawing/2014/main" id="{7ECB25F6-7859-E8A2-CC62-3E063E980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67687" y="2660409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75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3" name="矩形 52">
                          <a:extLst>
                            <a:ext uri="{FF2B5EF4-FFF2-40B4-BE49-F238E27FC236}">
                              <a16:creationId xmlns:a16="http://schemas.microsoft.com/office/drawing/2014/main" id="{7ECB25F6-7859-E8A2-CC62-3E063E98082E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967687" y="2660409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7"/>
                          <a:stretch>
                            <a:fillRect l="-3750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4" name="矩形 53">
                      <a:extLst>
                        <a:ext uri="{FF2B5EF4-FFF2-40B4-BE49-F238E27FC236}">
                          <a16:creationId xmlns:a16="http://schemas.microsoft.com/office/drawing/2014/main" id="{1FA219D1-A648-F462-C77E-AD8C2A37A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80" y="2660409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矩形 54">
                          <a:extLst>
                            <a:ext uri="{FF2B5EF4-FFF2-40B4-BE49-F238E27FC236}">
                              <a16:creationId xmlns:a16="http://schemas.microsoft.com/office/drawing/2014/main" id="{55A2A35F-F861-CE10-CC84-C71CE3B20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720" y="2660409"/>
                          <a:ext cx="469779" cy="509195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75000"/>
                          </a:schemeClr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55" name="矩形 54">
                          <a:extLst>
                            <a:ext uri="{FF2B5EF4-FFF2-40B4-BE49-F238E27FC236}">
                              <a16:creationId xmlns:a16="http://schemas.microsoft.com/office/drawing/2014/main" id="{55A2A35F-F861-CE10-CC84-C71CE3B20181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97720" y="2660409"/>
                          <a:ext cx="469779" cy="509195"/>
                        </a:xfrm>
                        <a:prstGeom prst="rect">
                          <a:avLst/>
                        </a:prstGeom>
                        <a:blipFill>
                          <a:blip r:embed="rId48"/>
                          <a:stretch>
                            <a:fillRect l="-8642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6" name="文字方塊 15">
                          <a:extLst>
                            <a:ext uri="{FF2B5EF4-FFF2-40B4-BE49-F238E27FC236}">
                              <a16:creationId xmlns:a16="http://schemas.microsoft.com/office/drawing/2014/main" id="{04B02CA8-7185-8AE0-A21C-0D6491D513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338040" y="5022378"/>
                          <a:ext cx="596766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altLang="zh-TW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,)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rgbClr val="0070C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6" name="文字方塊 15">
                          <a:extLst>
                            <a:ext uri="{FF2B5EF4-FFF2-40B4-BE49-F238E27FC236}">
                              <a16:creationId xmlns:a16="http://schemas.microsoft.com/office/drawing/2014/main" id="{04B02CA8-7185-8AE0-A21C-0D6491D513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338040" y="5022378"/>
                          <a:ext cx="596766" cy="338554"/>
                        </a:xfrm>
                        <a:prstGeom prst="rect">
                          <a:avLst/>
                        </a:prstGeom>
                        <a:blipFill>
                          <a:blip r:embed="rId49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TW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8" name="群組 7">
                    <a:extLst>
                      <a:ext uri="{FF2B5EF4-FFF2-40B4-BE49-F238E27FC236}">
                        <a16:creationId xmlns:a16="http://schemas.microsoft.com/office/drawing/2014/main" id="{9B698848-6A77-6218-E70B-B7164AEBD8BF}"/>
                      </a:ext>
                    </a:extLst>
                  </p:cNvPr>
                  <p:cNvGrpSpPr/>
                  <p:nvPr/>
                </p:nvGrpSpPr>
                <p:grpSpPr>
                  <a:xfrm>
                    <a:off x="7498509" y="5083514"/>
                    <a:ext cx="3092700" cy="1251989"/>
                    <a:chOff x="4977303" y="1884335"/>
                    <a:chExt cx="3092700" cy="1251989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" name="文字方塊 10">
                          <a:extLst>
                            <a:ext uri="{FF2B5EF4-FFF2-40B4-BE49-F238E27FC236}">
                              <a16:creationId xmlns:a16="http://schemas.microsoft.com/office/drawing/2014/main" id="{8065A24C-DB4F-8E9B-5070-D4BF66FF90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77303" y="2234753"/>
                          <a:ext cx="385554" cy="3693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1" name="文字方塊 10">
                          <a:extLst>
                            <a:ext uri="{FF2B5EF4-FFF2-40B4-BE49-F238E27FC236}">
                              <a16:creationId xmlns:a16="http://schemas.microsoft.com/office/drawing/2014/main" id="{8065A24C-DB4F-8E9B-5070-D4BF66FF909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977303" y="2234753"/>
                          <a:ext cx="385554" cy="369332"/>
                        </a:xfrm>
                        <a:prstGeom prst="rect">
                          <a:avLst/>
                        </a:prstGeom>
                        <a:blipFill>
                          <a:blip r:embed="rId50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  <a:prstDash val="dash"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矩形 11">
                          <a:extLst>
                            <a:ext uri="{FF2B5EF4-FFF2-40B4-BE49-F238E27FC236}">
                              <a16:creationId xmlns:a16="http://schemas.microsoft.com/office/drawing/2014/main" id="{800FD824-6C85-2C17-C8EB-76DAF944C8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7908" y="1884335"/>
                          <a:ext cx="469779" cy="1066372"/>
                        </a:xfrm>
                        <a:prstGeom prst="rect">
                          <a:avLst/>
                        </a:prstGeom>
                        <a:solidFill>
                          <a:srgbClr val="C00000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12" name="矩形 11">
                          <a:extLst>
                            <a:ext uri="{FF2B5EF4-FFF2-40B4-BE49-F238E27FC236}">
                              <a16:creationId xmlns:a16="http://schemas.microsoft.com/office/drawing/2014/main" id="{800FD824-6C85-2C17-C8EB-76DAF944C8C8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97908" y="1884335"/>
                          <a:ext cx="469779" cy="1066372"/>
                        </a:xfrm>
                        <a:prstGeom prst="rect">
                          <a:avLst/>
                        </a:prstGeom>
                        <a:blipFill>
                          <a:blip r:embed="rId51"/>
                          <a:stretch>
                            <a:fillRect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" name="矩形 12">
                      <a:extLst>
                        <a:ext uri="{FF2B5EF4-FFF2-40B4-BE49-F238E27FC236}">
                          <a16:creationId xmlns:a16="http://schemas.microsoft.com/office/drawing/2014/main" id="{D153EAA2-68D7-8D92-5E80-44F7556EC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7687" y="1884335"/>
                      <a:ext cx="469779" cy="106637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BCA97889-EEEE-F222-6F1F-1AFE94DF9E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9380" y="1884335"/>
                      <a:ext cx="469779" cy="106637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矩形 39">
                          <a:extLst>
                            <a:ext uri="{FF2B5EF4-FFF2-40B4-BE49-F238E27FC236}">
                              <a16:creationId xmlns:a16="http://schemas.microsoft.com/office/drawing/2014/main" id="{A596CAD0-26E7-A7B4-39BA-EDF6D8FB38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897720" y="1884335"/>
                          <a:ext cx="469779" cy="1066372"/>
                        </a:xfrm>
                        <a:prstGeom prst="rect">
                          <a:avLst/>
                        </a:prstGeom>
                        <a:solidFill>
                          <a:srgbClr val="00B050"/>
                        </a:solidFill>
                        <a:ln w="190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40" name="矩形 39">
                          <a:extLst>
                            <a:ext uri="{FF2B5EF4-FFF2-40B4-BE49-F238E27FC236}">
                              <a16:creationId xmlns:a16="http://schemas.microsoft.com/office/drawing/2014/main" id="{A596CAD0-26E7-A7B4-39BA-EDF6D8FB381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897720" y="1884335"/>
                          <a:ext cx="469779" cy="1066372"/>
                        </a:xfrm>
                        <a:prstGeom prst="rect">
                          <a:avLst/>
                        </a:prstGeom>
                        <a:blipFill>
                          <a:blip r:embed="rId52"/>
                          <a:stretch>
                            <a:fillRect l="-2500"/>
                          </a:stretch>
                        </a:blipFill>
                        <a:ln w="19050">
                          <a:solidFill>
                            <a:schemeClr val="tx1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1" name="文字方塊 40">
                          <a:extLst>
                            <a:ext uri="{FF2B5EF4-FFF2-40B4-BE49-F238E27FC236}">
                              <a16:creationId xmlns:a16="http://schemas.microsoft.com/office/drawing/2014/main" id="{46882888-3B9D-BE2C-4EB7-937021E88C9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97484" y="2797770"/>
                          <a:ext cx="772519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𝑘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𝑚</m:t>
                                </m:r>
                                <m:r>
                                  <a:rPr lang="en-US" altLang="zh-TW" sz="16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1600" dirty="0"/>
                        </a:p>
                      </p:txBody>
                    </p:sp>
                  </mc:Choice>
                  <mc:Fallback xmlns="">
                    <p:sp>
                      <p:nvSpPr>
                        <p:cNvPr id="41" name="文字方塊 40">
                          <a:extLst>
                            <a:ext uri="{FF2B5EF4-FFF2-40B4-BE49-F238E27FC236}">
                              <a16:creationId xmlns:a16="http://schemas.microsoft.com/office/drawing/2014/main" id="{46882888-3B9D-BE2C-4EB7-937021E88C9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297484" y="2797770"/>
                          <a:ext cx="772519" cy="338554"/>
                        </a:xfrm>
                        <a:prstGeom prst="rect">
                          <a:avLst/>
                        </a:prstGeom>
                        <a:blipFill>
                          <a:blip r:embed="rId53"/>
                          <a:stretch>
                            <a:fillRect b="-892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文字方塊 8">
                        <a:extLst>
                          <a:ext uri="{FF2B5EF4-FFF2-40B4-BE49-F238E27FC236}">
                            <a16:creationId xmlns:a16="http://schemas.microsoft.com/office/drawing/2014/main" id="{39CB1FC1-2A91-4D91-B293-3B8ACE361A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481489" y="5416691"/>
                        <a:ext cx="34467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i="1" smtClean="0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9" name="文字方塊 8">
                        <a:extLst>
                          <a:ext uri="{FF2B5EF4-FFF2-40B4-BE49-F238E27FC236}">
                            <a16:creationId xmlns:a16="http://schemas.microsoft.com/office/drawing/2014/main" id="{39CB1FC1-2A91-4D91-B293-3B8ACE361A2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481489" y="5416691"/>
                        <a:ext cx="344670" cy="369332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文字方塊 9">
                        <a:extLst>
                          <a:ext uri="{FF2B5EF4-FFF2-40B4-BE49-F238E27FC236}">
                            <a16:creationId xmlns:a16="http://schemas.microsoft.com/office/drawing/2014/main" id="{D5422BED-AF5D-0A27-3A0C-4F40136F861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19103" y="5416691"/>
                        <a:ext cx="41068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zh-TW" altLang="en-US" dirty="0"/>
                      </a:p>
                    </p:txBody>
                  </p:sp>
                </mc:Choice>
                <mc:Fallback xmlns="">
                  <p:sp>
                    <p:nvSpPr>
                      <p:cNvPr id="10" name="文字方塊 9">
                        <a:extLst>
                          <a:ext uri="{FF2B5EF4-FFF2-40B4-BE49-F238E27FC236}">
                            <a16:creationId xmlns:a16="http://schemas.microsoft.com/office/drawing/2014/main" id="{D5422BED-AF5D-0A27-3A0C-4F40136F861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19103" y="5416691"/>
                        <a:ext cx="410689" cy="369332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47" name="群組 146">
                <a:extLst>
                  <a:ext uri="{FF2B5EF4-FFF2-40B4-BE49-F238E27FC236}">
                    <a16:creationId xmlns:a16="http://schemas.microsoft.com/office/drawing/2014/main" id="{DA6E6920-15D9-F9D5-76D4-7A9B9C8B7DCD}"/>
                  </a:ext>
                </a:extLst>
              </p:cNvPr>
              <p:cNvGrpSpPr/>
              <p:nvPr/>
            </p:nvGrpSpPr>
            <p:grpSpPr>
              <a:xfrm>
                <a:off x="2759823" y="2697640"/>
                <a:ext cx="6143499" cy="1066372"/>
                <a:chOff x="2779584" y="3211886"/>
                <a:chExt cx="6143499" cy="10663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矩形 131">
                      <a:extLst>
                        <a:ext uri="{FF2B5EF4-FFF2-40B4-BE49-F238E27FC236}">
                          <a16:creationId xmlns:a16="http://schemas.microsoft.com/office/drawing/2014/main" id="{960F6E8C-57F3-2301-EB5F-BD9EB2FA4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9584" y="3211886"/>
                      <a:ext cx="469779" cy="1066372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矩形 131">
                      <a:extLst>
                        <a:ext uri="{FF2B5EF4-FFF2-40B4-BE49-F238E27FC236}">
                          <a16:creationId xmlns:a16="http://schemas.microsoft.com/office/drawing/2014/main" id="{960F6E8C-57F3-2301-EB5F-BD9EB2FA49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9584" y="3211886"/>
                      <a:ext cx="469779" cy="1066372"/>
                    </a:xfrm>
                    <a:prstGeom prst="rect">
                      <a:avLst/>
                    </a:prstGeom>
                    <a:blipFill>
                      <a:blip r:embed="rId56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文字方塊 132">
                      <a:extLst>
                        <a:ext uri="{FF2B5EF4-FFF2-40B4-BE49-F238E27FC236}">
                          <a16:creationId xmlns:a16="http://schemas.microsoft.com/office/drawing/2014/main" id="{7E853D97-CBAF-314D-E96E-B5448EAEB3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13706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=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33" name="文字方塊 132">
                      <a:extLst>
                        <a:ext uri="{FF2B5EF4-FFF2-40B4-BE49-F238E27FC236}">
                          <a16:creationId xmlns:a16="http://schemas.microsoft.com/office/drawing/2014/main" id="{7E853D97-CBAF-314D-E96E-B5448EAEB3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3706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5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矩形 133">
                      <a:extLst>
                        <a:ext uri="{FF2B5EF4-FFF2-40B4-BE49-F238E27FC236}">
                          <a16:creationId xmlns:a16="http://schemas.microsoft.com/office/drawing/2014/main" id="{3A25AB60-13FB-8B53-5C21-904E70C1A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5426" y="3490475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矩形 133">
                      <a:extLst>
                        <a:ext uri="{FF2B5EF4-FFF2-40B4-BE49-F238E27FC236}">
                          <a16:creationId xmlns:a16="http://schemas.microsoft.com/office/drawing/2014/main" id="{3A25AB60-13FB-8B53-5C21-904E70C1A3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35426" y="3490475"/>
                      <a:ext cx="469779" cy="509195"/>
                    </a:xfrm>
                    <a:prstGeom prst="rect">
                      <a:avLst/>
                    </a:prstGeom>
                    <a:blipFill>
                      <a:blip r:embed="rId58"/>
                      <a:stretch>
                        <a:fillRect l="-1250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矩形 134">
                      <a:extLst>
                        <a:ext uri="{FF2B5EF4-FFF2-40B4-BE49-F238E27FC236}">
                          <a16:creationId xmlns:a16="http://schemas.microsoft.com/office/drawing/2014/main" id="{C4FC0134-F345-F021-3104-2CA9215E6F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9223" y="3490475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2">
                        <a:lumMod val="75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dirty="0"/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矩形 134">
                      <a:extLst>
                        <a:ext uri="{FF2B5EF4-FFF2-40B4-BE49-F238E27FC236}">
                          <a16:creationId xmlns:a16="http://schemas.microsoft.com/office/drawing/2014/main" id="{C4FC0134-F345-F021-3104-2CA9215E6F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29223" y="3490475"/>
                      <a:ext cx="469779" cy="509195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矩形 135">
                      <a:extLst>
                        <a:ext uri="{FF2B5EF4-FFF2-40B4-BE49-F238E27FC236}">
                          <a16:creationId xmlns:a16="http://schemas.microsoft.com/office/drawing/2014/main" id="{531838F2-EEC0-0DB8-9271-EEE088E70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16632" y="3490475"/>
                      <a:ext cx="469779" cy="509195"/>
                    </a:xfrm>
                    <a:prstGeom prst="rect">
                      <a:avLst/>
                    </a:prstGeom>
                    <a:solidFill>
                      <a:schemeClr val="accent2">
                        <a:lumMod val="5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6" name="矩形 135">
                      <a:extLst>
                        <a:ext uri="{FF2B5EF4-FFF2-40B4-BE49-F238E27FC236}">
                          <a16:creationId xmlns:a16="http://schemas.microsoft.com/office/drawing/2014/main" id="{531838F2-EEC0-0DB8-9271-EEE088E701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16632" y="3490475"/>
                      <a:ext cx="469779" cy="509195"/>
                    </a:xfrm>
                    <a:prstGeom prst="rect">
                      <a:avLst/>
                    </a:prstGeom>
                    <a:blipFill>
                      <a:blip r:embed="rId60"/>
                      <a:stretch>
                        <a:fillRect l="-3750"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id="{538D49AA-5CAB-FAEA-BF24-70A09EC85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4512" y="3211886"/>
                      <a:ext cx="469779" cy="1066372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7" name="矩形 136">
                      <a:extLst>
                        <a:ext uri="{FF2B5EF4-FFF2-40B4-BE49-F238E27FC236}">
                          <a16:creationId xmlns:a16="http://schemas.microsoft.com/office/drawing/2014/main" id="{538D49AA-5CAB-FAEA-BF24-70A09EC850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34512" y="3211886"/>
                      <a:ext cx="469779" cy="1066372"/>
                    </a:xfrm>
                    <a:prstGeom prst="rect">
                      <a:avLst/>
                    </a:prstGeom>
                    <a:blipFill>
                      <a:blip r:embed="rId61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53227881-E0C1-7BF5-81B2-CC97C2519018}"/>
                    </a:ext>
                  </a:extLst>
                </p:cNvPr>
                <p:cNvSpPr/>
                <p:nvPr/>
              </p:nvSpPr>
              <p:spPr>
                <a:xfrm>
                  <a:off x="6556667" y="3211886"/>
                  <a:ext cx="469779" cy="106637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矩形 139">
                      <a:extLst>
                        <a:ext uri="{FF2B5EF4-FFF2-40B4-BE49-F238E27FC236}">
                          <a16:creationId xmlns:a16="http://schemas.microsoft.com/office/drawing/2014/main" id="{DB51E9FC-C126-0FB5-3812-6372F4E85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3304" y="3211886"/>
                      <a:ext cx="469779" cy="1066372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0" name="矩形 139">
                      <a:extLst>
                        <a:ext uri="{FF2B5EF4-FFF2-40B4-BE49-F238E27FC236}">
                          <a16:creationId xmlns:a16="http://schemas.microsoft.com/office/drawing/2014/main" id="{DB51E9FC-C126-0FB5-3812-6372F4E853D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3304" y="3211886"/>
                      <a:ext cx="469779" cy="1066372"/>
                    </a:xfrm>
                    <a:prstGeom prst="rect">
                      <a:avLst/>
                    </a:prstGeom>
                    <a:blipFill>
                      <a:blip r:embed="rId6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67854E82-DA84-4063-5997-A9898DDA04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1384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+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67854E82-DA84-4063-5997-A9898DDA04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71384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6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文字方塊 141">
                      <a:extLst>
                        <a:ext uri="{FF2B5EF4-FFF2-40B4-BE49-F238E27FC236}">
                          <a16:creationId xmlns:a16="http://schemas.microsoft.com/office/drawing/2014/main" id="{62C1B2DF-D917-F342-F182-E58569F9A1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94213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+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42" name="文字方塊 141">
                      <a:extLst>
                        <a:ext uri="{FF2B5EF4-FFF2-40B4-BE49-F238E27FC236}">
                          <a16:creationId xmlns:a16="http://schemas.microsoft.com/office/drawing/2014/main" id="{62C1B2DF-D917-F342-F182-E58569F9A1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94213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6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文字方塊 142">
                      <a:extLst>
                        <a:ext uri="{FF2B5EF4-FFF2-40B4-BE49-F238E27FC236}">
                          <a16:creationId xmlns:a16="http://schemas.microsoft.com/office/drawing/2014/main" id="{F1FD8675-AE11-50FB-87D4-7450542A9D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26536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43" name="文字方塊 142">
                      <a:extLst>
                        <a:ext uri="{FF2B5EF4-FFF2-40B4-BE49-F238E27FC236}">
                          <a16:creationId xmlns:a16="http://schemas.microsoft.com/office/drawing/2014/main" id="{F1FD8675-AE11-50FB-87D4-7450542A9D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26536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6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文字方塊 143">
                      <a:extLst>
                        <a:ext uri="{FF2B5EF4-FFF2-40B4-BE49-F238E27FC236}">
                          <a16:creationId xmlns:a16="http://schemas.microsoft.com/office/drawing/2014/main" id="{AEE12584-6C84-295C-98B8-559BEC41FB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11848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44" name="文字方塊 143">
                      <a:extLst>
                        <a:ext uri="{FF2B5EF4-FFF2-40B4-BE49-F238E27FC236}">
                          <a16:creationId xmlns:a16="http://schemas.microsoft.com/office/drawing/2014/main" id="{AEE12584-6C84-295C-98B8-559BEC41FB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11848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6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文字方塊 144">
                      <a:extLst>
                        <a:ext uri="{FF2B5EF4-FFF2-40B4-BE49-F238E27FC236}">
                          <a16:creationId xmlns:a16="http://schemas.microsoft.com/office/drawing/2014/main" id="{2BCED4E3-5580-59A4-37B7-6805384C66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2666" y="3523200"/>
                      <a:ext cx="41068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oMath>
                        </m:oMathPara>
                      </a14:m>
                      <a:endParaRPr lang="zh-TW" altLang="en-US" dirty="0"/>
                    </a:p>
                  </p:txBody>
                </p:sp>
              </mc:Choice>
              <mc:Fallback xmlns="">
                <p:sp>
                  <p:nvSpPr>
                    <p:cNvPr id="145" name="文字方塊 144">
                      <a:extLst>
                        <a:ext uri="{FF2B5EF4-FFF2-40B4-BE49-F238E27FC236}">
                          <a16:creationId xmlns:a16="http://schemas.microsoft.com/office/drawing/2014/main" id="{2BCED4E3-5580-59A4-37B7-6805384C66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2666" y="3523200"/>
                      <a:ext cx="410689" cy="369332"/>
                    </a:xfrm>
                    <a:prstGeom prst="rect">
                      <a:avLst/>
                    </a:prstGeom>
                    <a:blipFill>
                      <a:blip r:embed="rId6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9" name="直線單箭頭接點 148">
                <a:extLst>
                  <a:ext uri="{FF2B5EF4-FFF2-40B4-BE49-F238E27FC236}">
                    <a16:creationId xmlns:a16="http://schemas.microsoft.com/office/drawing/2014/main" id="{D3F26595-C24E-5EE2-2622-D188EDE3DCD0}"/>
                  </a:ext>
                </a:extLst>
              </p:cNvPr>
              <p:cNvCxnSpPr/>
              <p:nvPr/>
            </p:nvCxnSpPr>
            <p:spPr>
              <a:xfrm>
                <a:off x="1728021" y="1962150"/>
                <a:ext cx="18693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C7F26C44-4315-7425-AFAD-4EA208B4B4CC}"/>
                  </a:ext>
                </a:extLst>
              </p:cNvPr>
              <p:cNvSpPr txBox="1"/>
              <p:nvPr/>
            </p:nvSpPr>
            <p:spPr>
              <a:xfrm flipH="1">
                <a:off x="2068776" y="1987531"/>
                <a:ext cx="1183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features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7E34F124-1BAE-CF31-1FB5-399CB12D087B}"/>
                  </a:ext>
                </a:extLst>
              </p:cNvPr>
              <p:cNvSpPr txBox="1"/>
              <p:nvPr/>
            </p:nvSpPr>
            <p:spPr>
              <a:xfrm flipH="1">
                <a:off x="9053786" y="1987523"/>
                <a:ext cx="1183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qualities</a:t>
                </a:r>
              </a:p>
            </p:txBody>
          </p:sp>
          <p:cxnSp>
            <p:nvCxnSpPr>
              <p:cNvPr id="153" name="直線單箭頭接點 152">
                <a:extLst>
                  <a:ext uri="{FF2B5EF4-FFF2-40B4-BE49-F238E27FC236}">
                    <a16:creationId xmlns:a16="http://schemas.microsoft.com/office/drawing/2014/main" id="{8B2EC455-5DC7-81F7-561E-3EB1DFC772C1}"/>
                  </a:ext>
                </a:extLst>
              </p:cNvPr>
              <p:cNvCxnSpPr/>
              <p:nvPr/>
            </p:nvCxnSpPr>
            <p:spPr>
              <a:xfrm>
                <a:off x="8691526" y="1962150"/>
                <a:ext cx="18693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A9D6709B-698F-6DD7-ED82-B35B5AF8B3DF}"/>
                    </a:ext>
                  </a:extLst>
                </p:cNvPr>
                <p:cNvSpPr txBox="1"/>
                <p:nvPr/>
              </p:nvSpPr>
              <p:spPr>
                <a:xfrm>
                  <a:off x="3488601" y="3963714"/>
                  <a:ext cx="5248360" cy="3956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how much the feature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rgbClr val="FF0000"/>
                      </a:solidFill>
                    </a:rPr>
                    <a:t> affects the quality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文字方塊 157">
                  <a:extLst>
                    <a:ext uri="{FF2B5EF4-FFF2-40B4-BE49-F238E27FC236}">
                      <a16:creationId xmlns:a16="http://schemas.microsoft.com/office/drawing/2014/main" id="{A9D6709B-698F-6DD7-ED82-B35B5AF8B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601" y="3963714"/>
                  <a:ext cx="5248360" cy="395621"/>
                </a:xfrm>
                <a:prstGeom prst="rect">
                  <a:avLst/>
                </a:prstGeom>
                <a:blipFill>
                  <a:blip r:embed="rId68"/>
                  <a:stretch>
                    <a:fillRect t="-6154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F1BEE49-6D37-11A5-0385-9272A4C6A505}"/>
                  </a:ext>
                </a:extLst>
              </p:cNvPr>
              <p:cNvSpPr txBox="1"/>
              <p:nvPr/>
            </p:nvSpPr>
            <p:spPr>
              <a:xfrm>
                <a:off x="176308" y="4345024"/>
                <a:ext cx="4209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70C0"/>
                    </a:solidFill>
                  </a:rPr>
                  <a:t>We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use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dimension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to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represent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a</a:t>
                </a:r>
                <a:r>
                  <a:rPr lang="zh-TW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quality.</a:t>
                </a:r>
                <a:endParaRPr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8F1BEE49-6D37-11A5-0385-9272A4C6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8" y="4345024"/>
                <a:ext cx="4209742" cy="369332"/>
              </a:xfrm>
              <a:prstGeom prst="rect">
                <a:avLst/>
              </a:prstGeom>
              <a:blipFill>
                <a:blip r:embed="rId69"/>
                <a:stretch>
                  <a:fillRect l="-1304" t="-10000" r="-725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63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NeurIPS</a:t>
            </a:r>
            <a:r>
              <a:rPr lang="en-US" dirty="0"/>
              <a:t> 2021 SSL tutorial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AD542-E342-A8D8-4A5A-A2289757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Most recent contrastive learning approaches use an extended version of the N-pair loss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494B4F-6B0E-F55E-71D8-F21282C9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F5EA8B-7244-9C3C-17C8-63B1E4BC0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51" y="1930856"/>
            <a:ext cx="8434812" cy="4562019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C99E0108-94FA-4694-0500-03E6A64B6EB1}"/>
              </a:ext>
            </a:extLst>
          </p:cNvPr>
          <p:cNvSpPr/>
          <p:nvPr/>
        </p:nvSpPr>
        <p:spPr>
          <a:xfrm>
            <a:off x="7016436" y="4083113"/>
            <a:ext cx="3084213" cy="2507810"/>
          </a:xfrm>
          <a:prstGeom prst="roundRect">
            <a:avLst>
              <a:gd name="adj" fmla="val 1197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23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33ABD-DA53-D469-1B09-CD221172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InfoNCE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BCC446-4570-7EB0-691A-2048F07D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  <a:p>
            <a:pPr lvl="1"/>
            <a:r>
              <a:rPr lang="en-US" dirty="0"/>
              <a:t># classes = # training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TW" dirty="0" err="1"/>
              <a:t>InfoNCE</a:t>
            </a:r>
            <a:endParaRPr lang="en-US" altLang="zh-TW" dirty="0"/>
          </a:p>
          <a:p>
            <a:pPr lvl="1"/>
            <a:r>
              <a:rPr lang="en-US" dirty="0"/>
              <a:t># classes = # negative samples in one single batch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51FF5-BC1E-8428-A908-07503267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MoCo中的InfoNCE_山上的小酒馆的博客-CSDN博客_infonce">
            <a:extLst>
              <a:ext uri="{FF2B5EF4-FFF2-40B4-BE49-F238E27FC236}">
                <a16:creationId xmlns:a16="http://schemas.microsoft.com/office/drawing/2014/main" id="{EFF59905-E68E-EF59-E19E-EA5C29802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97"/>
          <a:stretch/>
        </p:blipFill>
        <p:spPr bwMode="auto">
          <a:xfrm>
            <a:off x="2502175" y="2731693"/>
            <a:ext cx="8492348" cy="145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C42992CB-4558-115E-4E80-6F40E4555AAE}"/>
              </a:ext>
            </a:extLst>
          </p:cNvPr>
          <p:cNvGrpSpPr/>
          <p:nvPr/>
        </p:nvGrpSpPr>
        <p:grpSpPr>
          <a:xfrm>
            <a:off x="2773071" y="5266531"/>
            <a:ext cx="8221452" cy="1454944"/>
            <a:chOff x="3514499" y="5032379"/>
            <a:chExt cx="6467701" cy="1144584"/>
          </a:xfrm>
        </p:grpSpPr>
        <p:pic>
          <p:nvPicPr>
            <p:cNvPr id="6" name="Picture 2" descr="MoCo中的InfoNCE_山上的小酒馆的博客-CSDN博客_infonce">
              <a:extLst>
                <a:ext uri="{FF2B5EF4-FFF2-40B4-BE49-F238E27FC236}">
                  <a16:creationId xmlns:a16="http://schemas.microsoft.com/office/drawing/2014/main" id="{6D8774B3-7F64-6117-F9D8-DCDD4DE985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966"/>
            <a:stretch/>
          </p:blipFill>
          <p:spPr bwMode="auto">
            <a:xfrm>
              <a:off x="3514499" y="5032379"/>
              <a:ext cx="6467701" cy="1144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D535DD5-D049-728F-B88B-9E28C38EAF9B}"/>
                </a:ext>
              </a:extLst>
            </p:cNvPr>
            <p:cNvSpPr/>
            <p:nvPr/>
          </p:nvSpPr>
          <p:spPr>
            <a:xfrm flipH="1">
              <a:off x="8124824" y="5769768"/>
              <a:ext cx="1733549" cy="2976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9EFF281-8CEA-2196-C781-1FE5CC5EC2AB}"/>
              </a:ext>
            </a:extLst>
          </p:cNvPr>
          <p:cNvSpPr/>
          <p:nvPr/>
        </p:nvSpPr>
        <p:spPr>
          <a:xfrm>
            <a:off x="6562725" y="5381625"/>
            <a:ext cx="533400" cy="361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DB27B6-23F9-CED8-3E55-4DC896F0F6DA}"/>
              </a:ext>
            </a:extLst>
          </p:cNvPr>
          <p:cNvSpPr txBox="1"/>
          <p:nvPr/>
        </p:nvSpPr>
        <p:spPr>
          <a:xfrm>
            <a:off x="6485420" y="501757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logits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60ACB21-5339-114C-259D-0BC07B428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00" y="703131"/>
            <a:ext cx="8230749" cy="943107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C2A6CDB-DDB4-99D1-2BC6-19D6CD7DD831}"/>
              </a:ext>
            </a:extLst>
          </p:cNvPr>
          <p:cNvSpPr/>
          <p:nvPr/>
        </p:nvSpPr>
        <p:spPr>
          <a:xfrm>
            <a:off x="7267575" y="5413808"/>
            <a:ext cx="171450" cy="253567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56BB0-D1DC-B50E-2479-A65C74BC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Barlow Twins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4D39F-1D44-4BAB-2F19-EB991268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to make the cross-correlation matrix between two output features for two distorted version of the same sample close to the identity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E697E1-3CF1-C346-5BB5-A7D61F2F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0DAF81-8047-AF27-8E46-077A4780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68" y="2681013"/>
            <a:ext cx="6777582" cy="34177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93F1EB6-7D73-225E-FE9C-EE3E8911A446}"/>
              </a:ext>
            </a:extLst>
          </p:cNvPr>
          <p:cNvSpPr txBox="1"/>
          <p:nvPr/>
        </p:nvSpPr>
        <p:spPr>
          <a:xfrm>
            <a:off x="838200" y="6215746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Zbontar</a:t>
            </a:r>
            <a:r>
              <a:rPr lang="en-US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Jure, et al. "Barlow twins: Self-supervised learning via redundancy reduction." </a:t>
            </a:r>
            <a:r>
              <a:rPr lang="en-US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PMLR, 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3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4BF5B9-CDCD-D3C3-4177-03A5A5C1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Negative Sampling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58A476-5503-9E5A-D352-58ED03D79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negative samples are the ones have different labels from the anchor sample, but the embedding features may be very close.</a:t>
            </a:r>
          </a:p>
          <a:p>
            <a:r>
              <a:rPr lang="en-US" dirty="0"/>
              <a:t>We want to put more focus on hard ones.</a:t>
            </a:r>
          </a:p>
          <a:p>
            <a:endParaRPr lang="en-US" dirty="0"/>
          </a:p>
          <a:p>
            <a:r>
              <a:rPr lang="en-US" dirty="0"/>
              <a:t>Explicit</a:t>
            </a:r>
          </a:p>
          <a:p>
            <a:pPr lvl="1"/>
            <a:r>
              <a:rPr lang="en-US" dirty="0"/>
              <a:t>Upweight the negative sample probability to be proportional to its similarity to the anchor sample</a:t>
            </a:r>
          </a:p>
          <a:p>
            <a:r>
              <a:rPr lang="en-US" dirty="0"/>
              <a:t>Implicit</a:t>
            </a:r>
          </a:p>
          <a:p>
            <a:pPr lvl="1"/>
            <a:r>
              <a:rPr lang="en-US" dirty="0"/>
              <a:t>Large batch size (in-batch negative samples)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343B4-507E-5B30-B6A8-A20F9BD8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7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B69EE-147D-964C-C0CD-13B3E198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Contrastive Learning Work?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FFC3F68-9881-3033-3EE8-2F506876D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64" y="2452039"/>
            <a:ext cx="5297708" cy="314296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B289B-C499-33EE-86B8-C67746A2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B3F00B-B750-086F-B3F9-89ED503D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288" y="1422720"/>
            <a:ext cx="5572624" cy="4933630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891090D-5984-B7C6-0328-F4F82CD42507}"/>
              </a:ext>
            </a:extLst>
          </p:cNvPr>
          <p:cNvCxnSpPr/>
          <p:nvPr/>
        </p:nvCxnSpPr>
        <p:spPr>
          <a:xfrm>
            <a:off x="4057650" y="4981575"/>
            <a:ext cx="1400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1ADD5F0-E6E7-4790-8D5A-117BC1FF5C5E}"/>
              </a:ext>
            </a:extLst>
          </p:cNvPr>
          <p:cNvCxnSpPr>
            <a:cxnSpLocks/>
          </p:cNvCxnSpPr>
          <p:nvPr/>
        </p:nvCxnSpPr>
        <p:spPr>
          <a:xfrm>
            <a:off x="571500" y="5419725"/>
            <a:ext cx="7524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FF7FA30-B2C6-250D-F278-694C359FECFA}"/>
              </a:ext>
            </a:extLst>
          </p:cNvPr>
          <p:cNvSpPr txBox="1"/>
          <p:nvPr/>
        </p:nvSpPr>
        <p:spPr>
          <a:xfrm>
            <a:off x="356714" y="5789394"/>
            <a:ext cx="5297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Contrastive learning captures shared information between views.</a:t>
            </a:r>
          </a:p>
        </p:txBody>
      </p:sp>
    </p:spTree>
    <p:extLst>
      <p:ext uri="{BB962C8B-B14F-4D97-AF65-F5344CB8AC3E}">
        <p14:creationId xmlns:p14="http://schemas.microsoft.com/office/powerpoint/2010/main" val="223372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D951B2-B149-8AD1-3A7F-DFDA87BF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InfoMin</a:t>
            </a:r>
            <a:r>
              <a:rPr lang="en-US" dirty="0"/>
              <a:t> Principle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A768D-A05D-C182-7547-2A2E6D9D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1BF3FF-9986-3336-FCB2-AC10C6B8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1" y="3942270"/>
            <a:ext cx="7258050" cy="2669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109F61-B252-9442-EB07-43F15D8F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1" y="1521503"/>
            <a:ext cx="8972550" cy="2303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49BB877-A754-2E55-D6A1-50AC0BEE98B1}"/>
              </a:ext>
            </a:extLst>
          </p:cNvPr>
          <p:cNvSpPr txBox="1"/>
          <p:nvPr/>
        </p:nvSpPr>
        <p:spPr>
          <a:xfrm>
            <a:off x="8439151" y="4448245"/>
            <a:ext cx="368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view are the sweet spot where it only encodes useful information for the downstream task.</a:t>
            </a:r>
          </a:p>
        </p:txBody>
      </p:sp>
    </p:spTree>
    <p:extLst>
      <p:ext uri="{BB962C8B-B14F-4D97-AF65-F5344CB8AC3E}">
        <p14:creationId xmlns:p14="http://schemas.microsoft.com/office/powerpoint/2010/main" val="270403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116C4B-FCB4-FBEC-EB7E-8CCDC9B7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InfoMin</a:t>
            </a:r>
            <a:r>
              <a:rPr lang="en-US" dirty="0"/>
              <a:t> Principle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9EFB2-C2B2-A52A-9301-65EEDDFB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5C0BCA-3F2C-FE65-B360-78B54B88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646517"/>
            <a:ext cx="8895980" cy="239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14EECC-6707-019C-B18E-E4BCB5E15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66946"/>
            <a:ext cx="8859112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82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09B775-1958-CD77-EFF6-0737234D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Contrastively learned features are more </a:t>
            </a:r>
            <a:r>
              <a:rPr lang="en-US" dirty="0">
                <a:solidFill>
                  <a:srgbClr val="FF0000"/>
                </a:solidFill>
              </a:rPr>
              <a:t>uniform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aligned</a:t>
            </a:r>
            <a:r>
              <a:rPr lang="en-US" dirty="0"/>
              <a:t>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C68396-CCF2-0343-6EDA-6A5DBCE4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7C8A2C-786F-D417-1B85-8DCD673F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70" y="1861471"/>
            <a:ext cx="9916909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21C6-14D2-7B9E-AC43-B75D4FD8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438299" cy="1325563"/>
          </a:xfrm>
        </p:spPr>
        <p:txBody>
          <a:bodyPr/>
          <a:lstStyle/>
          <a:p>
            <a:r>
              <a:rPr lang="en-US" dirty="0"/>
              <a:t>Why do I tell the story – a story from BERT to SSL?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83A44-412E-0F88-96E2-CD1C452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</a:t>
            </a:fld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654973D-22B3-247B-A062-8E90E27881D2}"/>
              </a:ext>
            </a:extLst>
          </p:cNvPr>
          <p:cNvSpPr/>
          <p:nvPr/>
        </p:nvSpPr>
        <p:spPr>
          <a:xfrm>
            <a:off x="5249123" y="1778262"/>
            <a:ext cx="1910281" cy="1910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Self-supervised Learning</a:t>
            </a:r>
            <a:endParaRPr lang="en-US" sz="20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301CF6D-516F-D3C6-12F3-EFC73AC11930}"/>
              </a:ext>
            </a:extLst>
          </p:cNvPr>
          <p:cNvSpPr/>
          <p:nvPr/>
        </p:nvSpPr>
        <p:spPr>
          <a:xfrm>
            <a:off x="5249123" y="3833399"/>
            <a:ext cx="1910281" cy="19102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Semi-supervised Learning</a:t>
            </a:r>
            <a:endParaRPr lang="en-US" sz="20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53FDD8-669F-FC49-B50B-F83A907FA4CF}"/>
              </a:ext>
            </a:extLst>
          </p:cNvPr>
          <p:cNvSpPr/>
          <p:nvPr/>
        </p:nvSpPr>
        <p:spPr>
          <a:xfrm>
            <a:off x="8039478" y="2922393"/>
            <a:ext cx="3530851" cy="1496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Leverage Unlabeled Data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7ADA6A5-4417-59C1-2FBB-CAFB581967B3}"/>
              </a:ext>
            </a:extLst>
          </p:cNvPr>
          <p:cNvSpPr/>
          <p:nvPr/>
        </p:nvSpPr>
        <p:spPr>
          <a:xfrm>
            <a:off x="763131" y="1985359"/>
            <a:ext cx="3530851" cy="14960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Representation Learning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049B555-B4AD-2EAB-138F-9DDDACF43CEB}"/>
              </a:ext>
            </a:extLst>
          </p:cNvPr>
          <p:cNvCxnSpPr>
            <a:stCxn id="5" idx="6"/>
            <a:endCxn id="7" idx="1"/>
          </p:cNvCxnSpPr>
          <p:nvPr/>
        </p:nvCxnSpPr>
        <p:spPr>
          <a:xfrm>
            <a:off x="7159404" y="2733403"/>
            <a:ext cx="880074" cy="9370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BE17546-C53F-FC82-3B80-2B62DF9941E1}"/>
              </a:ext>
            </a:extLst>
          </p:cNvPr>
          <p:cNvCxnSpPr>
            <a:cxnSpLocks/>
            <a:stCxn id="6" idx="6"/>
            <a:endCxn id="7" idx="1"/>
          </p:cNvCxnSpPr>
          <p:nvPr/>
        </p:nvCxnSpPr>
        <p:spPr>
          <a:xfrm flipV="1">
            <a:off x="7159404" y="3670436"/>
            <a:ext cx="880074" cy="1118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A222CE5-122D-7A77-32A5-B8DFC6646C7B}"/>
              </a:ext>
            </a:extLst>
          </p:cNvPr>
          <p:cNvCxnSpPr>
            <a:cxnSpLocks/>
            <a:stCxn id="9" idx="3"/>
            <a:endCxn id="5" idx="2"/>
          </p:cNvCxnSpPr>
          <p:nvPr/>
        </p:nvCxnSpPr>
        <p:spPr>
          <a:xfrm>
            <a:off x="4293982" y="2733402"/>
            <a:ext cx="95514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CC1A338-9E6E-5E5C-6A37-32F074E8EC34}"/>
              </a:ext>
            </a:extLst>
          </p:cNvPr>
          <p:cNvSpPr/>
          <p:nvPr/>
        </p:nvSpPr>
        <p:spPr>
          <a:xfrm>
            <a:off x="506993" y="1620572"/>
            <a:ext cx="6971169" cy="22128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B865418-5657-F1D1-296A-C5C464904A65}"/>
              </a:ext>
            </a:extLst>
          </p:cNvPr>
          <p:cNvSpPr txBox="1"/>
          <p:nvPr/>
        </p:nvSpPr>
        <p:spPr>
          <a:xfrm>
            <a:off x="681842" y="3974919"/>
            <a:ext cx="4286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really matters to our paper</a:t>
            </a:r>
          </a:p>
        </p:txBody>
      </p:sp>
    </p:spTree>
    <p:extLst>
      <p:ext uri="{BB962C8B-B14F-4D97-AF65-F5344CB8AC3E}">
        <p14:creationId xmlns:p14="http://schemas.microsoft.com/office/powerpoint/2010/main" val="19893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tabular data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9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4D6A3-BA5C-47D0-D44D-109C89EE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E358B2-AF1A-79D0-35FB-49439FD7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2" name="表格 7">
            <a:extLst>
              <a:ext uri="{FF2B5EF4-FFF2-40B4-BE49-F238E27FC236}">
                <a16:creationId xmlns:a16="http://schemas.microsoft.com/office/drawing/2014/main" id="{5EAB71F0-59E5-82AF-D8BF-A123D570F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72945"/>
              </p:ext>
            </p:extLst>
          </p:nvPr>
        </p:nvGraphicFramePr>
        <p:xfrm>
          <a:off x="262648" y="1825625"/>
          <a:ext cx="11666700" cy="36271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195177">
                  <a:extLst>
                    <a:ext uri="{9D8B030D-6E8A-4147-A177-3AD203B41FA5}">
                      <a16:colId xmlns:a16="http://schemas.microsoft.com/office/drawing/2014/main" val="312307847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1493405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9565452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35902161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6207761"/>
                    </a:ext>
                  </a:extLst>
                </a:gridCol>
                <a:gridCol w="1537573">
                  <a:extLst>
                    <a:ext uri="{9D8B030D-6E8A-4147-A177-3AD203B41FA5}">
                      <a16:colId xmlns:a16="http://schemas.microsoft.com/office/drawing/2014/main" val="52819402"/>
                    </a:ext>
                  </a:extLst>
                </a:gridCol>
              </a:tblGrid>
              <a:tr h="43588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Paper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Model 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Ranking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Year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# citations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Extending the Success of Self- and Semi-supervised Learning to Tabular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VIME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/>
                        <a:t>NeurIPS</a:t>
                      </a:r>
                      <a:endParaRPr 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2020</a:t>
                      </a:r>
                      <a:endParaRPr lang="en-US" sz="20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63</a:t>
                      </a:r>
                      <a:endParaRPr lang="en-US" sz="20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strike="sngStrike" dirty="0">
                          <a:solidFill>
                            <a:schemeClr val="tx1"/>
                          </a:solidFill>
                        </a:rPr>
                        <a:t>Self- and Semi-supervised Tabular Learning with </a:t>
                      </a:r>
                      <a:r>
                        <a:rPr lang="en-US" sz="2000" b="0" strike="sngStrike" dirty="0" err="1">
                          <a:solidFill>
                            <a:schemeClr val="tx1"/>
                          </a:solidFill>
                        </a:rPr>
                        <a:t>COnditional</a:t>
                      </a:r>
                      <a:r>
                        <a:rPr lang="en-US" sz="2000" b="0" strike="sngStrik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sngStrike" dirty="0" err="1">
                          <a:solidFill>
                            <a:schemeClr val="tx1"/>
                          </a:solidFill>
                        </a:rPr>
                        <a:t>REgularizations</a:t>
                      </a:r>
                      <a:endParaRPr lang="en-US" sz="20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 dirty="0"/>
                        <a:t>CORE</a:t>
                      </a:r>
                      <a:endParaRPr lang="en-US" sz="20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/>
                        <a:t>NeurIPS</a:t>
                      </a:r>
                      <a:endParaRPr lang="en-US" sz="20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20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sngStrik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43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Self-Supervised Contrastive Learning using Random Feature Corruption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SCARF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ICLR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2022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Subsetting Features of Tabular Data for Self-Supervised Representation Learning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SubTab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NeurIPS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568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623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tabular 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3CC51E-1E13-41FE-0378-45859423B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VIME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6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VIME</a:t>
            </a:r>
            <a:r>
              <a:rPr lang="zh-TW" altLang="en-US" dirty="0"/>
              <a:t> </a:t>
            </a:r>
            <a:r>
              <a:rPr lang="en-US" altLang="zh-TW" dirty="0"/>
              <a:t>– Framework for combining 2 SSL</a:t>
            </a:r>
            <a:endParaRPr 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ED33D70-D57D-CD55-DBD6-DA489ACF8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68" y="2019817"/>
            <a:ext cx="7983064" cy="396295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9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VIME – Self-supervised Learning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8F4BE79-50E8-C9BF-9A45-9CAC791D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4" y="1825625"/>
            <a:ext cx="9343192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24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D14E18-A6CF-EBDB-47BB-39FD13E5E0E1}"/>
              </a:ext>
            </a:extLst>
          </p:cNvPr>
          <p:cNvSpPr/>
          <p:nvPr/>
        </p:nvSpPr>
        <p:spPr>
          <a:xfrm>
            <a:off x="1424404" y="1825625"/>
            <a:ext cx="3233320" cy="21272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B2067B-7540-87D2-3E2D-D2246CBEB24C}"/>
              </a:ext>
            </a:extLst>
          </p:cNvPr>
          <p:cNvSpPr/>
          <p:nvPr/>
        </p:nvSpPr>
        <p:spPr>
          <a:xfrm>
            <a:off x="5727529" y="1825625"/>
            <a:ext cx="5040066" cy="26130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596340-235C-B84C-03EC-C3FC349AFA50}"/>
              </a:ext>
            </a:extLst>
          </p:cNvPr>
          <p:cNvSpPr txBox="1"/>
          <p:nvPr/>
        </p:nvSpPr>
        <p:spPr>
          <a:xfrm>
            <a:off x="1164140" y="1296491"/>
            <a:ext cx="398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Generating corrupted features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B714F9-053D-E168-D10A-8379281F8FE4}"/>
              </a:ext>
            </a:extLst>
          </p:cNvPr>
          <p:cNvSpPr txBox="1"/>
          <p:nvPr/>
        </p:nvSpPr>
        <p:spPr>
          <a:xfrm>
            <a:off x="5727529" y="1296491"/>
            <a:ext cx="2389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Two Pretext Tasks</a:t>
            </a:r>
          </a:p>
        </p:txBody>
      </p:sp>
    </p:spTree>
    <p:extLst>
      <p:ext uri="{BB962C8B-B14F-4D97-AF65-F5344CB8AC3E}">
        <p14:creationId xmlns:p14="http://schemas.microsoft.com/office/powerpoint/2010/main" val="20446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VIME – Generating Corrupted Features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8F4BE79-50E8-C9BF-9A45-9CAC791D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4" y="1825625"/>
            <a:ext cx="9343192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25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74CA97-E4FD-4A97-2C70-EB726C5327F5}"/>
              </a:ext>
            </a:extLst>
          </p:cNvPr>
          <p:cNvSpPr/>
          <p:nvPr/>
        </p:nvSpPr>
        <p:spPr>
          <a:xfrm flipH="1">
            <a:off x="4657725" y="1825625"/>
            <a:ext cx="6109870" cy="43513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F461AD3-BFD3-029C-1587-9EB7E50E9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95" y="2243678"/>
            <a:ext cx="7094755" cy="46151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BF9B7D-C787-6021-DA84-C97274FB83EB}"/>
              </a:ext>
            </a:extLst>
          </p:cNvPr>
          <p:cNvSpPr/>
          <p:nvPr/>
        </p:nvSpPr>
        <p:spPr>
          <a:xfrm flipH="1">
            <a:off x="1424404" y="3952875"/>
            <a:ext cx="3233320" cy="22240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0E3F10-E600-1F4C-7AA0-1E16A0CC8C28}"/>
              </a:ext>
            </a:extLst>
          </p:cNvPr>
          <p:cNvSpPr txBox="1"/>
          <p:nvPr/>
        </p:nvSpPr>
        <p:spPr>
          <a:xfrm>
            <a:off x="4770039" y="256634"/>
            <a:ext cx="697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Masked features must be filled with the same features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230CBBE-1C9E-5B00-069E-86D96AD3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94" y="1400175"/>
            <a:ext cx="4873189" cy="6778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00F96B-0AB9-ADB6-820B-239AA55390E1}"/>
              </a:ext>
            </a:extLst>
          </p:cNvPr>
          <p:cNvSpPr/>
          <p:nvPr/>
        </p:nvSpPr>
        <p:spPr>
          <a:xfrm>
            <a:off x="1424404" y="1825625"/>
            <a:ext cx="3233320" cy="21272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5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VIME – Two Pretext Tasks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8F4BE79-50E8-C9BF-9A45-9CAC791D7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04" y="1825625"/>
            <a:ext cx="9343192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26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74CA97-E4FD-4A97-2C70-EB726C5327F5}"/>
              </a:ext>
            </a:extLst>
          </p:cNvPr>
          <p:cNvSpPr/>
          <p:nvPr/>
        </p:nvSpPr>
        <p:spPr>
          <a:xfrm flipH="1">
            <a:off x="5705474" y="4438650"/>
            <a:ext cx="5062121" cy="173831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BF9B7D-C787-6021-DA84-C97274FB83EB}"/>
              </a:ext>
            </a:extLst>
          </p:cNvPr>
          <p:cNvSpPr/>
          <p:nvPr/>
        </p:nvSpPr>
        <p:spPr>
          <a:xfrm flipH="1">
            <a:off x="1424403" y="1825625"/>
            <a:ext cx="4281071" cy="43513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20E3F10-E600-1F4C-7AA0-1E16A0CC8C28}"/>
                  </a:ext>
                </a:extLst>
              </p:cNvPr>
              <p:cNvSpPr txBox="1"/>
              <p:nvPr/>
            </p:nvSpPr>
            <p:spPr>
              <a:xfrm>
                <a:off x="4188793" y="4505325"/>
                <a:ext cx="6319487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Feature vector estimator</a:t>
                </a:r>
                <a:r>
                  <a:rPr lang="en-US" sz="2000" dirty="0"/>
                  <a:t> (everyone is already using it)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want to reconstruct the </a:t>
                </a:r>
                <a:r>
                  <a:rPr lang="en-US" sz="2000" b="1" i="1" u="sng" dirty="0"/>
                  <a:t>original</a:t>
                </a:r>
                <a:r>
                  <a:rPr lang="en-US" sz="2000" dirty="0"/>
                  <a:t> input sample 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not the corrupted one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reconstruction loss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B0F0"/>
                    </a:solidFill>
                  </a:rPr>
                  <a:t>Mask vector estimator</a:t>
                </a:r>
                <a:r>
                  <a:rPr lang="en-US" sz="2000" dirty="0"/>
                  <a:t> (the novel one)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want to know which features are masked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cross-entropy loss with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20E3F10-E600-1F4C-7AA0-1E16A0CC8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793" y="4505325"/>
                <a:ext cx="6319487" cy="2246769"/>
              </a:xfrm>
              <a:prstGeom prst="rect">
                <a:avLst/>
              </a:prstGeom>
              <a:blipFill>
                <a:blip r:embed="rId3"/>
                <a:stretch>
                  <a:fillRect l="-1061" t="-1897" r="-96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E437257-C0DC-15E6-B844-4DAA034D5A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r="44054" b="31756"/>
          <a:stretch/>
        </p:blipFill>
        <p:spPr>
          <a:xfrm>
            <a:off x="348078" y="1371138"/>
            <a:ext cx="3581400" cy="4524838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EAD18B-2455-7E17-1401-506ACE9F9384}"/>
              </a:ext>
            </a:extLst>
          </p:cNvPr>
          <p:cNvSpPr/>
          <p:nvPr/>
        </p:nvSpPr>
        <p:spPr>
          <a:xfrm>
            <a:off x="2152650" y="4505325"/>
            <a:ext cx="1786353" cy="1390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C206FC5-9561-6FC0-A83B-C37D9464AE68}"/>
              </a:ext>
            </a:extLst>
          </p:cNvPr>
          <p:cNvSpPr/>
          <p:nvPr/>
        </p:nvSpPr>
        <p:spPr>
          <a:xfrm>
            <a:off x="329027" y="4505325"/>
            <a:ext cx="1786353" cy="139065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8442F3-9B35-212F-558A-FAAAA56BB18B}"/>
              </a:ext>
            </a:extLst>
          </p:cNvPr>
          <p:cNvSpPr/>
          <p:nvPr/>
        </p:nvSpPr>
        <p:spPr>
          <a:xfrm>
            <a:off x="5727529" y="1825625"/>
            <a:ext cx="5040066" cy="261302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1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VIME – Semi-supervised Learning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27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2BB8D07-C1C5-471E-C0F0-11CF5D8B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75" y="1689100"/>
            <a:ext cx="9018450" cy="4667250"/>
          </a:xfrm>
        </p:spPr>
      </p:pic>
    </p:spTree>
    <p:extLst>
      <p:ext uri="{BB962C8B-B14F-4D97-AF65-F5344CB8AC3E}">
        <p14:creationId xmlns:p14="http://schemas.microsoft.com/office/powerpoint/2010/main" val="299494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VIME – Semi-supervised Learning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28</a:t>
            </a:fld>
            <a:endParaRPr 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2BB8D07-C1C5-471E-C0F0-11CF5D8B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54"/>
          <a:stretch/>
        </p:blipFill>
        <p:spPr>
          <a:xfrm>
            <a:off x="1586775" y="1428750"/>
            <a:ext cx="9018450" cy="2597150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41513E-61EB-40C0-77F0-D1847592B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2" t="55396" r="4173"/>
          <a:stretch/>
        </p:blipFill>
        <p:spPr>
          <a:xfrm>
            <a:off x="5932181" y="4286250"/>
            <a:ext cx="6226023" cy="210037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656FC7-801E-C29E-E6C4-B723D9638558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A8912D7-1AF1-6FC7-4358-6026B800CA79}"/>
              </a:ext>
            </a:extLst>
          </p:cNvPr>
          <p:cNvSpPr/>
          <p:nvPr/>
        </p:nvSpPr>
        <p:spPr>
          <a:xfrm>
            <a:off x="6257925" y="5686425"/>
            <a:ext cx="4924425" cy="6318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485FF1-1402-9ECA-B2AF-D7FDE7466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5"/>
          <a:stretch/>
        </p:blipFill>
        <p:spPr>
          <a:xfrm>
            <a:off x="33796" y="4286249"/>
            <a:ext cx="5853350" cy="24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2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267AF-71EA-186B-DCB4-5724F392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VIME = 2 SSL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8239A-982D-28DD-EF47-16B4DBAE4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51C151-C3E6-3E89-3CF6-535F4C05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" t="1" r="74" b="342"/>
          <a:stretch/>
        </p:blipFill>
        <p:spPr>
          <a:xfrm>
            <a:off x="4057650" y="84931"/>
            <a:ext cx="7934325" cy="66798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72DB5C4-B6DC-E30A-4A2E-91160E29D003}"/>
              </a:ext>
            </a:extLst>
          </p:cNvPr>
          <p:cNvSpPr txBox="1"/>
          <p:nvPr/>
        </p:nvSpPr>
        <p:spPr>
          <a:xfrm>
            <a:off x="3994218" y="3453884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7C9640C-846D-D2DE-766F-C5C40E55C382}"/>
              </a:ext>
            </a:extLst>
          </p:cNvPr>
          <p:cNvSpPr/>
          <p:nvPr/>
        </p:nvSpPr>
        <p:spPr>
          <a:xfrm>
            <a:off x="4933950" y="3190875"/>
            <a:ext cx="3533775" cy="8953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CDC12C-7778-4091-2728-D3C52615FFCE}"/>
              </a:ext>
            </a:extLst>
          </p:cNvPr>
          <p:cNvSpPr txBox="1"/>
          <p:nvPr/>
        </p:nvSpPr>
        <p:spPr>
          <a:xfrm>
            <a:off x="2150874" y="2906196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AutoEncoder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91B06588-C492-9B2F-22D7-307275CF5E2D}"/>
              </a:ext>
            </a:extLst>
          </p:cNvPr>
          <p:cNvCxnSpPr>
            <a:endCxn id="7" idx="1"/>
          </p:cNvCxnSpPr>
          <p:nvPr/>
        </p:nvCxnSpPr>
        <p:spPr>
          <a:xfrm rot="10800000" flipV="1">
            <a:off x="3994218" y="2543174"/>
            <a:ext cx="1873182" cy="1095375"/>
          </a:xfrm>
          <a:prstGeom prst="bentConnector3">
            <a:avLst>
              <a:gd name="adj1" fmla="val 11220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47CD8C9-F3EF-4EAC-6C83-01D6665A9DCD}"/>
              </a:ext>
            </a:extLst>
          </p:cNvPr>
          <p:cNvSpPr/>
          <p:nvPr/>
        </p:nvSpPr>
        <p:spPr>
          <a:xfrm>
            <a:off x="5699193" y="886899"/>
            <a:ext cx="1873182" cy="1140082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820C3D3-8946-83A5-BB70-02C6E14D7F26}"/>
              </a:ext>
            </a:extLst>
          </p:cNvPr>
          <p:cNvSpPr/>
          <p:nvPr/>
        </p:nvSpPr>
        <p:spPr>
          <a:xfrm>
            <a:off x="8734425" y="862162"/>
            <a:ext cx="2219325" cy="2185837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D812FC-B3FF-D460-12CD-2003280C2C24}"/>
              </a:ext>
            </a:extLst>
          </p:cNvPr>
          <p:cNvSpPr txBox="1"/>
          <p:nvPr/>
        </p:nvSpPr>
        <p:spPr>
          <a:xfrm>
            <a:off x="193916" y="1362372"/>
            <a:ext cx="4178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Data augmentation = </a:t>
            </a:r>
          </a:p>
          <a:p>
            <a:r>
              <a:rPr lang="en-US" sz="2400" dirty="0">
                <a:solidFill>
                  <a:srgbClr val="FFC000"/>
                </a:solidFill>
              </a:rPr>
              <a:t>Use </a:t>
            </a:r>
            <a:r>
              <a:rPr lang="en-US" sz="2400" b="1" i="1" u="sng" dirty="0">
                <a:solidFill>
                  <a:srgbClr val="FFC000"/>
                </a:solidFill>
              </a:rPr>
              <a:t>several</a:t>
            </a:r>
            <a:r>
              <a:rPr lang="en-US" sz="2400" dirty="0">
                <a:solidFill>
                  <a:srgbClr val="FFC000"/>
                </a:solidFill>
              </a:rPr>
              <a:t> data in one path</a:t>
            </a:r>
          </a:p>
        </p:txBody>
      </p:sp>
    </p:spTree>
    <p:extLst>
      <p:ext uri="{BB962C8B-B14F-4D97-AF65-F5344CB8AC3E}">
        <p14:creationId xmlns:p14="http://schemas.microsoft.com/office/powerpoint/2010/main" val="3570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21C6-14D2-7B9E-AC43-B75D4FD8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really matters to our paper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83A44-412E-0F88-96E2-CD1C452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</a:t>
            </a:fld>
            <a:endParaRPr 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58513B-1C23-C2A0-01C4-AC7BDF49978F}"/>
              </a:ext>
            </a:extLst>
          </p:cNvPr>
          <p:cNvSpPr/>
          <p:nvPr/>
        </p:nvSpPr>
        <p:spPr>
          <a:xfrm>
            <a:off x="1004934" y="5496787"/>
            <a:ext cx="2202631" cy="122468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AutoEncoder</a:t>
            </a:r>
            <a:endParaRPr lang="en-US" sz="20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48CBE27-BA3A-FE24-0147-80260A1CFF9F}"/>
              </a:ext>
            </a:extLst>
          </p:cNvPr>
          <p:cNvSpPr/>
          <p:nvPr/>
        </p:nvSpPr>
        <p:spPr>
          <a:xfrm>
            <a:off x="5651436" y="4027154"/>
            <a:ext cx="2748484" cy="10347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Contrastive Learning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74B504C-E618-7526-EF90-AAA8A8E97CE5}"/>
              </a:ext>
            </a:extLst>
          </p:cNvPr>
          <p:cNvSpPr/>
          <p:nvPr/>
        </p:nvSpPr>
        <p:spPr>
          <a:xfrm>
            <a:off x="2027975" y="4027154"/>
            <a:ext cx="2748484" cy="103474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Self-p</a:t>
            </a:r>
            <a:r>
              <a:rPr lang="en-US" sz="2000" dirty="0"/>
              <a:t>rediction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278B184-3497-7580-0395-5BC46F4B61C0}"/>
              </a:ext>
            </a:extLst>
          </p:cNvPr>
          <p:cNvSpPr/>
          <p:nvPr/>
        </p:nvSpPr>
        <p:spPr>
          <a:xfrm>
            <a:off x="3480492" y="5496787"/>
            <a:ext cx="2510405" cy="1224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Other</a:t>
            </a:r>
          </a:p>
          <a:p>
            <a:pPr algn="ctr"/>
            <a:r>
              <a:rPr lang="en-US" altLang="zh-TW" sz="2000" dirty="0"/>
              <a:t>Self-p</a:t>
            </a:r>
            <a:r>
              <a:rPr lang="en-US" sz="2000" dirty="0"/>
              <a:t>rediction</a:t>
            </a:r>
          </a:p>
          <a:p>
            <a:pPr algn="ctr"/>
            <a:r>
              <a:rPr lang="en-US" sz="2000" dirty="0"/>
              <a:t>Method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66CE47A-CDA0-1EFD-7C53-00573A1DEDFD}"/>
              </a:ext>
            </a:extLst>
          </p:cNvPr>
          <p:cNvSpPr/>
          <p:nvPr/>
        </p:nvSpPr>
        <p:spPr>
          <a:xfrm>
            <a:off x="5249123" y="1778262"/>
            <a:ext cx="1910281" cy="1910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Self-supervised Learning</a:t>
            </a:r>
            <a:endParaRPr lang="en-US" sz="2000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337C942-3EB4-39B3-8B44-FE3D25BE182A}"/>
              </a:ext>
            </a:extLst>
          </p:cNvPr>
          <p:cNvSpPr/>
          <p:nvPr/>
        </p:nvSpPr>
        <p:spPr>
          <a:xfrm>
            <a:off x="763131" y="1985359"/>
            <a:ext cx="3530851" cy="149608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Representation Learning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A88C6D2A-23D3-8D63-BCB7-3BBEDE16BEA8}"/>
              </a:ext>
            </a:extLst>
          </p:cNvPr>
          <p:cNvCxnSpPr>
            <a:cxnSpLocks/>
            <a:stCxn id="21" idx="3"/>
            <a:endCxn id="20" idx="2"/>
          </p:cNvCxnSpPr>
          <p:nvPr/>
        </p:nvCxnSpPr>
        <p:spPr>
          <a:xfrm>
            <a:off x="4293982" y="2733402"/>
            <a:ext cx="95514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94E4BBC-DAA0-BDFF-31C2-9D6F57290569}"/>
              </a:ext>
            </a:extLst>
          </p:cNvPr>
          <p:cNvCxnSpPr>
            <a:cxnSpLocks/>
            <a:stCxn id="18" idx="2"/>
            <a:endCxn id="8" idx="0"/>
          </p:cNvCxnSpPr>
          <p:nvPr/>
        </p:nvCxnSpPr>
        <p:spPr>
          <a:xfrm flipH="1">
            <a:off x="2106250" y="5061896"/>
            <a:ext cx="1295967" cy="434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8B11A4-4978-DEE6-7753-55DDBA04D13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3402217" y="5061896"/>
            <a:ext cx="1333478" cy="434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DD0912E-F48A-8978-BD97-7548151F6FA2}"/>
              </a:ext>
            </a:extLst>
          </p:cNvPr>
          <p:cNvSpPr txBox="1"/>
          <p:nvPr/>
        </p:nvSpPr>
        <p:spPr>
          <a:xfrm>
            <a:off x="7781056" y="1613800"/>
            <a:ext cx="440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We’re talking about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time series data</a:t>
            </a:r>
            <a:r>
              <a:rPr lang="en-US" altLang="zh-TW" sz="2400" dirty="0">
                <a:solidFill>
                  <a:srgbClr val="FF0000"/>
                </a:solidFill>
              </a:rPr>
              <a:t>, not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tabular data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AC2C6F-8720-6BEF-CC08-EAB625FE0332}"/>
              </a:ext>
            </a:extLst>
          </p:cNvPr>
          <p:cNvSpPr txBox="1"/>
          <p:nvPr/>
        </p:nvSpPr>
        <p:spPr>
          <a:xfrm>
            <a:off x="411883" y="5279341"/>
            <a:ext cx="99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Jerry’s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tabular 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3CC51E-1E13-41FE-0378-45859423B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SCARF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0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SCARF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AF3683A-1751-65DD-01CE-C87CAA86E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56" y="136525"/>
            <a:ext cx="8528810" cy="661035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6F22BEF-DC7F-B7E0-6DA6-D8CAB35C9624}"/>
              </a:ext>
            </a:extLst>
          </p:cNvPr>
          <p:cNvCxnSpPr>
            <a:cxnSpLocks/>
          </p:cNvCxnSpPr>
          <p:nvPr/>
        </p:nvCxnSpPr>
        <p:spPr>
          <a:xfrm>
            <a:off x="3536556" y="3048000"/>
            <a:ext cx="8528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9021A0-AE83-46FB-E160-651D71ECCF8D}"/>
              </a:ext>
            </a:extLst>
          </p:cNvPr>
          <p:cNvSpPr txBox="1"/>
          <p:nvPr/>
        </p:nvSpPr>
        <p:spPr>
          <a:xfrm>
            <a:off x="-47625" y="1919288"/>
            <a:ext cx="360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Basically, it’s the same corruption process in VIME.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09E3010-022A-E65B-667B-49C58BD86FEA}"/>
              </a:ext>
            </a:extLst>
          </p:cNvPr>
          <p:cNvSpPr/>
          <p:nvPr/>
        </p:nvSpPr>
        <p:spPr>
          <a:xfrm rot="1063707">
            <a:off x="4021941" y="1841542"/>
            <a:ext cx="2476500" cy="1097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73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tabular 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3CC51E-1E13-41FE-0378-45859423B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SubTab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66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170EE3-A84D-56FD-0E2D-1193FDA4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2" y="1393825"/>
            <a:ext cx="9196935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</a:t>
            </a:r>
            <a:r>
              <a:rPr lang="en-US" dirty="0" err="1"/>
              <a:t>Subsetting</a:t>
            </a:r>
            <a:r>
              <a:rPr lang="en-US" dirty="0"/>
              <a:t> Features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170EE3-A84D-56FD-0E2D-1193FDA4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2" y="1393825"/>
            <a:ext cx="9196935" cy="5226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17B7DD-430C-97D5-1054-2F087EDD7D7C}"/>
              </a:ext>
            </a:extLst>
          </p:cNvPr>
          <p:cNvSpPr/>
          <p:nvPr/>
        </p:nvSpPr>
        <p:spPr>
          <a:xfrm flipH="1">
            <a:off x="4310479" y="1365011"/>
            <a:ext cx="6383988" cy="27878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6EB41B-0901-DEB2-A16D-0E331F984721}"/>
              </a:ext>
            </a:extLst>
          </p:cNvPr>
          <p:cNvSpPr/>
          <p:nvPr/>
        </p:nvSpPr>
        <p:spPr>
          <a:xfrm flipH="1">
            <a:off x="1466805" y="5372100"/>
            <a:ext cx="2843674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310479" y="5372100"/>
            <a:ext cx="6383988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ED350-F1E3-053F-F1B0-FD87703CE853}"/>
              </a:ext>
            </a:extLst>
          </p:cNvPr>
          <p:cNvSpPr/>
          <p:nvPr/>
        </p:nvSpPr>
        <p:spPr>
          <a:xfrm flipH="1">
            <a:off x="4657725" y="4143374"/>
            <a:ext cx="6036742" cy="12382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77E3DC-87DB-A80E-25D6-DBABCE8E305E}"/>
              </a:ext>
            </a:extLst>
          </p:cNvPr>
          <p:cNvSpPr txBox="1"/>
          <p:nvPr/>
        </p:nvSpPr>
        <p:spPr>
          <a:xfrm>
            <a:off x="4958471" y="1954678"/>
            <a:ext cx="65667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rgbClr val="FF0000"/>
                </a:solidFill>
              </a:rPr>
              <a:t>Subsetting</a:t>
            </a:r>
            <a:r>
              <a:rPr lang="en-US" sz="2400" dirty="0"/>
              <a:t> features of tabular data = </a:t>
            </a:r>
            <a:r>
              <a:rPr lang="en-US" sz="2400" dirty="0">
                <a:solidFill>
                  <a:srgbClr val="FF0000"/>
                </a:solidFill>
              </a:rPr>
              <a:t>cropping</a:t>
            </a:r>
            <a:r>
              <a:rPr lang="en-US" sz="2400" dirty="0"/>
              <a:t> in image domain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Neighboring subsets can have </a:t>
            </a:r>
            <a:r>
              <a:rPr lang="en-US" sz="2400" b="1" i="1" u="sng" dirty="0">
                <a:effectLst/>
              </a:rPr>
              <a:t>overlapping regions</a:t>
            </a:r>
            <a:r>
              <a:rPr lang="en-US" sz="2400" dirty="0"/>
              <a:t>, defined as a percentage of a dimension of the subset.</a:t>
            </a:r>
          </a:p>
        </p:txBody>
      </p:sp>
    </p:spTree>
    <p:extLst>
      <p:ext uri="{BB962C8B-B14F-4D97-AF65-F5344CB8AC3E}">
        <p14:creationId xmlns:p14="http://schemas.microsoft.com/office/powerpoint/2010/main" val="2306292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Reconstruction Loss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170EE3-A84D-56FD-0E2D-1193FDA4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2" y="1393825"/>
            <a:ext cx="9196935" cy="5226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17B7DD-430C-97D5-1054-2F087EDD7D7C}"/>
              </a:ext>
            </a:extLst>
          </p:cNvPr>
          <p:cNvSpPr/>
          <p:nvPr/>
        </p:nvSpPr>
        <p:spPr>
          <a:xfrm flipH="1">
            <a:off x="1497532" y="1393824"/>
            <a:ext cx="2712518" cy="52260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210050" y="5372100"/>
            <a:ext cx="6484417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FDBE9C-0286-B345-BC1D-0D9FF0672CA5}"/>
              </a:ext>
            </a:extLst>
          </p:cNvPr>
          <p:cNvSpPr/>
          <p:nvPr/>
        </p:nvSpPr>
        <p:spPr>
          <a:xfrm flipH="1">
            <a:off x="6257924" y="3162301"/>
            <a:ext cx="4436539" cy="22097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B8A781E-B8B4-13F1-E877-78E4D7C47012}"/>
                  </a:ext>
                </a:extLst>
              </p:cNvPr>
              <p:cNvSpPr txBox="1"/>
              <p:nvPr/>
            </p:nvSpPr>
            <p:spPr>
              <a:xfrm>
                <a:off x="1762125" y="5511731"/>
                <a:ext cx="9744075" cy="12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shared decoder is used to reconstruct either </a:t>
                </a:r>
                <a:r>
                  <a:rPr lang="en-US" sz="2400" b="1" i="1" u="sng" dirty="0">
                    <a:effectLst/>
                  </a:rPr>
                  <a:t>the subset fed to the encoder</a:t>
                </a:r>
                <a:r>
                  <a:rPr lang="en-US" sz="2400" dirty="0"/>
                  <a:t> or </a:t>
                </a:r>
                <a:r>
                  <a:rPr lang="en-US" sz="2400" b="1" i="1" u="sng" dirty="0">
                    <a:solidFill>
                      <a:srgbClr val="FF0000"/>
                    </a:solidFill>
                    <a:effectLst/>
                  </a:rPr>
                  <a:t>full tabular data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means the reconstruction of whole data built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effectLst/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dirty="0" smtClean="0">
                                    <a:solidFill>
                                      <a:schemeClr val="accent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B8A781E-B8B4-13F1-E877-78E4D7C47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125" y="5511731"/>
                <a:ext cx="9744075" cy="1247842"/>
              </a:xfrm>
              <a:prstGeom prst="rect">
                <a:avLst/>
              </a:prstGeom>
              <a:blipFill>
                <a:blip r:embed="rId3"/>
                <a:stretch>
                  <a:fillRect l="-938" t="-3902" b="-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EF71356-EC2B-1AB1-D812-CCF910CD2898}"/>
              </a:ext>
            </a:extLst>
          </p:cNvPr>
          <p:cNvCxnSpPr>
            <a:cxnSpLocks/>
          </p:cNvCxnSpPr>
          <p:nvPr/>
        </p:nvCxnSpPr>
        <p:spPr>
          <a:xfrm flipH="1" flipV="1">
            <a:off x="9067800" y="3095625"/>
            <a:ext cx="209550" cy="23685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C719C42-CC28-1CC4-4037-E7606856EDB7}"/>
              </a:ext>
            </a:extLst>
          </p:cNvPr>
          <p:cNvCxnSpPr>
            <a:cxnSpLocks/>
          </p:cNvCxnSpPr>
          <p:nvPr/>
        </p:nvCxnSpPr>
        <p:spPr>
          <a:xfrm flipV="1">
            <a:off x="3398317" y="3095625"/>
            <a:ext cx="4412183" cy="28289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474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Contrastive loss + Distance loss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170EE3-A84D-56FD-0E2D-1193FDA4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2" y="1393825"/>
            <a:ext cx="9196935" cy="5226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17B7DD-430C-97D5-1054-2F087EDD7D7C}"/>
              </a:ext>
            </a:extLst>
          </p:cNvPr>
          <p:cNvSpPr/>
          <p:nvPr/>
        </p:nvSpPr>
        <p:spPr>
          <a:xfrm flipH="1">
            <a:off x="1497532" y="1393824"/>
            <a:ext cx="2712518" cy="52260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210050" y="5372100"/>
            <a:ext cx="6484417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FDBE9C-0286-B345-BC1D-0D9FF0672CA5}"/>
              </a:ext>
            </a:extLst>
          </p:cNvPr>
          <p:cNvSpPr/>
          <p:nvPr/>
        </p:nvSpPr>
        <p:spPr>
          <a:xfrm flipH="1" flipV="1">
            <a:off x="6238875" y="1393822"/>
            <a:ext cx="4455588" cy="223520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8901B1-51D9-2F62-F2B5-F881F71D6B10}"/>
              </a:ext>
            </a:extLst>
          </p:cNvPr>
          <p:cNvSpPr txBox="1"/>
          <p:nvPr/>
        </p:nvSpPr>
        <p:spPr>
          <a:xfrm>
            <a:off x="6520472" y="1501547"/>
            <a:ext cx="53406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feed </a:t>
            </a:r>
            <a:r>
              <a:rPr lang="en-US" sz="2400" b="1" i="1" u="sng" dirty="0"/>
              <a:t>pairs of projections</a:t>
            </a:r>
            <a:r>
              <a:rPr lang="en-US" sz="2400" dirty="0"/>
              <a:t> into 2 losses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Contrastive loss</a:t>
            </a:r>
            <a:r>
              <a:rPr lang="en-US" sz="2400" dirty="0"/>
              <a:t>: </a:t>
            </a:r>
            <a:r>
              <a:rPr lang="en-US" sz="2400" dirty="0" err="1"/>
              <a:t>infoNCE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pos + neg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Distance loss</a:t>
            </a:r>
            <a:r>
              <a:rPr lang="en-US" sz="2400" dirty="0"/>
              <a:t>: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3A218F-F715-6CFA-8470-A369D4866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1" y="3162299"/>
            <a:ext cx="2800496" cy="222766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0F302B-479E-BD21-1B26-591C6F7DF180}"/>
              </a:ext>
            </a:extLst>
          </p:cNvPr>
          <p:cNvSpPr txBox="1"/>
          <p:nvPr/>
        </p:nvSpPr>
        <p:spPr>
          <a:xfrm>
            <a:off x="409575" y="5562600"/>
            <a:ext cx="10429875" cy="12003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All three loss terms </a:t>
            </a:r>
            <a:r>
              <a:rPr lang="en-US" altLang="zh-TW" sz="2400" dirty="0"/>
              <a:t>(reconstruction loss + contrastive loss + distance)</a:t>
            </a:r>
            <a:r>
              <a:rPr lang="zh-TW" altLang="en-US" sz="2400" dirty="0"/>
              <a:t> </a:t>
            </a:r>
            <a:r>
              <a:rPr lang="en-US" sz="2400" dirty="0"/>
              <a:t>apply a </a:t>
            </a:r>
            <a:r>
              <a:rPr lang="en-US" sz="2400" b="1" i="1" dirty="0">
                <a:effectLst/>
              </a:rPr>
              <a:t>pulling force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FF0000"/>
                </a:solidFill>
                <a:effectLst/>
              </a:rPr>
              <a:t>positive samples</a:t>
            </a:r>
            <a:r>
              <a:rPr lang="en-US" sz="2400" dirty="0"/>
              <a:t> while contrastive loss also applies a </a:t>
            </a:r>
            <a:r>
              <a:rPr lang="en-US" sz="2400" b="1" i="1" dirty="0">
                <a:effectLst/>
              </a:rPr>
              <a:t>push force</a:t>
            </a:r>
            <a:r>
              <a:rPr lang="en-US" sz="2400" dirty="0"/>
              <a:t> between </a:t>
            </a:r>
            <a:r>
              <a:rPr lang="en-US" sz="2400" dirty="0">
                <a:solidFill>
                  <a:srgbClr val="FF0000"/>
                </a:solidFill>
                <a:effectLst/>
              </a:rPr>
              <a:t>positive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1"/>
                </a:solidFill>
                <a:effectLst/>
              </a:rPr>
              <a:t>negative samples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349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Training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37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210050" y="5372100"/>
            <a:ext cx="6484417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33A2E26-85A1-062B-1BB0-24A458508131}"/>
              </a:ext>
            </a:extLst>
          </p:cNvPr>
          <p:cNvGrpSpPr/>
          <p:nvPr/>
        </p:nvGrpSpPr>
        <p:grpSpPr>
          <a:xfrm>
            <a:off x="0" y="1381126"/>
            <a:ext cx="10077110" cy="5183644"/>
            <a:chOff x="0" y="1381126"/>
            <a:chExt cx="10077110" cy="518364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CDABB84-57B5-CA36-8862-E91FEE16C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81126"/>
              <a:ext cx="10077110" cy="5183644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068BD6-CF37-7D5E-221E-BCE88C69F892}"/>
                </a:ext>
              </a:extLst>
            </p:cNvPr>
            <p:cNvSpPr/>
            <p:nvPr/>
          </p:nvSpPr>
          <p:spPr>
            <a:xfrm flipH="1">
              <a:off x="6505575" y="1387660"/>
              <a:ext cx="3390900" cy="204134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3B6791D-1102-54E4-E3E0-47D69B540ED4}"/>
                  </a:ext>
                </a:extLst>
              </p:cNvPr>
              <p:cNvSpPr txBox="1"/>
              <p:nvPr/>
            </p:nvSpPr>
            <p:spPr>
              <a:xfrm>
                <a:off x="5162550" y="233498"/>
                <a:ext cx="688657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effectLst/>
                  </a:rPr>
                  <a:t>Contrastive loss on positive pairs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very similar to </a:t>
                </a:r>
                <a:r>
                  <a:rPr lang="en-US" sz="2400" dirty="0">
                    <a:solidFill>
                      <a:srgbClr val="00B050"/>
                    </a:solidFill>
                    <a:effectLst/>
                  </a:rPr>
                  <a:t>distance loss on positive pairs</a:t>
                </a:r>
                <a:r>
                  <a:rPr lang="en-US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Contrastive loss on positive pairs </a:t>
                </a:r>
                <a:r>
                  <a:rPr lang="en-US" sz="2400" dirty="0"/>
                  <a:t>wants to </a:t>
                </a:r>
                <a:r>
                  <a:rPr lang="en-US" sz="2400" b="1" i="1" u="sng" dirty="0"/>
                  <a:t>maximize the cosine similarity </a:t>
                </a:r>
                <a:r>
                  <a:rPr lang="en-US" sz="2400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B050"/>
                    </a:solidFill>
                  </a:rPr>
                  <a:t>Distance loss on positive pairs </a:t>
                </a:r>
                <a:r>
                  <a:rPr lang="en-US" sz="2400" dirty="0"/>
                  <a:t>wants to </a:t>
                </a:r>
                <a:r>
                  <a:rPr lang="en-US" sz="2400" b="1" i="1" u="sng" dirty="0"/>
                  <a:t>minimize the </a:t>
                </a:r>
                <a:r>
                  <a:rPr lang="en-US" sz="2400" b="1" i="1" u="sng" dirty="0" err="1"/>
                  <a:t>mse</a:t>
                </a:r>
                <a:r>
                  <a:rPr lang="en-US" sz="2400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3B6791D-1102-54E4-E3E0-47D69B540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233498"/>
                <a:ext cx="6886576" cy="2308324"/>
              </a:xfrm>
              <a:prstGeom prst="rect">
                <a:avLst/>
              </a:prstGeom>
              <a:blipFill>
                <a:blip r:embed="rId3"/>
                <a:stretch>
                  <a:fillRect l="-1416" t="-2111" r="-354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CCEB900-2C84-F3C5-A33E-634AEF86FDE9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1AD6AF-7C1B-DC1F-D43D-072857934666}"/>
              </a:ext>
            </a:extLst>
          </p:cNvPr>
          <p:cNvSpPr txBox="1"/>
          <p:nvPr/>
        </p:nvSpPr>
        <p:spPr>
          <a:xfrm>
            <a:off x="10077110" y="451719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sz="2400" dirty="0"/>
              <a:t>CORE?</a:t>
            </a:r>
            <a:endParaRPr lang="en-US" altLang="zh-TW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7E37BD-F833-F0D2-3B4E-4D4C74754D56}"/>
              </a:ext>
            </a:extLst>
          </p:cNvPr>
          <p:cNvCxnSpPr>
            <a:cxnSpLocks/>
          </p:cNvCxnSpPr>
          <p:nvPr/>
        </p:nvCxnSpPr>
        <p:spPr>
          <a:xfrm flipH="1" flipV="1">
            <a:off x="7083393" y="3769013"/>
            <a:ext cx="3302396" cy="67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09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54EE17-9F53-C07C-E667-85403150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b="1" i="1" u="sng" dirty="0">
                <a:solidFill>
                  <a:srgbClr val="FF0000"/>
                </a:solidFill>
              </a:rPr>
              <a:t>Cosine Similarity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b="1" i="1" u="sng" dirty="0">
                <a:solidFill>
                  <a:srgbClr val="00B050"/>
                </a:solidFill>
              </a:rPr>
              <a:t>MSE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85864-B436-F2A5-6733-1BAC148C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>
                <a:solidFill>
                  <a:srgbClr val="00B050"/>
                </a:solidFill>
              </a:rPr>
              <a:t>MSE</a:t>
            </a:r>
            <a:r>
              <a:rPr lang="en-US" dirty="0"/>
              <a:t> is some kind of normalized Euclidean distance.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92ED98-B7F8-D099-2597-E22601DD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38</a:t>
            </a:fld>
            <a:endParaRPr lang="en-US"/>
          </a:p>
        </p:txBody>
      </p:sp>
      <p:pic>
        <p:nvPicPr>
          <p:cNvPr id="8" name="圖片 7" descr="一張含有 文字, 時鐘 的圖片&#10;&#10;自動產生的描述">
            <a:extLst>
              <a:ext uri="{FF2B5EF4-FFF2-40B4-BE49-F238E27FC236}">
                <a16:creationId xmlns:a16="http://schemas.microsoft.com/office/drawing/2014/main" id="{9097A859-6945-574C-8E3D-94A0846CE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7" y="2725268"/>
            <a:ext cx="4991797" cy="1695687"/>
          </a:xfrm>
          <a:prstGeom prst="rect">
            <a:avLst/>
          </a:prstGeom>
        </p:spPr>
      </p:pic>
      <p:pic>
        <p:nvPicPr>
          <p:cNvPr id="12" name="圖片 11" descr="一張含有 文字, 時鐘, 手錶 的圖片&#10;&#10;自動產生的描述">
            <a:extLst>
              <a:ext uri="{FF2B5EF4-FFF2-40B4-BE49-F238E27FC236}">
                <a16:creationId xmlns:a16="http://schemas.microsoft.com/office/drawing/2014/main" id="{4738F518-A586-DECB-3DE4-A31226A8C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7" y="4689242"/>
            <a:ext cx="605874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8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54EE17-9F53-C07C-E667-85403150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b="1" i="1" u="sng" dirty="0">
                <a:solidFill>
                  <a:srgbClr val="FF0000"/>
                </a:solidFill>
              </a:rPr>
              <a:t>Cosine Similarity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b="1" i="1" u="sng" dirty="0">
                <a:solidFill>
                  <a:srgbClr val="00B050"/>
                </a:solidFill>
              </a:rPr>
              <a:t>MSE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985864-B436-F2A5-6733-1BAC148C8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Cosine similarity is a judgment of </a:t>
            </a:r>
            <a:r>
              <a:rPr lang="en-US" dirty="0">
                <a:solidFill>
                  <a:srgbClr val="FF0000"/>
                </a:solidFill>
                <a:effectLst/>
              </a:rPr>
              <a:t>orientation</a:t>
            </a:r>
            <a:r>
              <a:rPr lang="en-US" dirty="0"/>
              <a:t> and not </a:t>
            </a:r>
            <a:r>
              <a:rPr lang="en-US" dirty="0">
                <a:solidFill>
                  <a:srgbClr val="00B050"/>
                </a:solidFill>
                <a:effectLst/>
              </a:rPr>
              <a:t>magnitude</a:t>
            </a:r>
            <a:r>
              <a:rPr lang="en-US" dirty="0"/>
              <a:t>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92ED98-B7F8-D099-2597-E22601DD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EF2B3A-3919-BCF6-C8D2-D302D947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62" y="2358448"/>
            <a:ext cx="608732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2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90A583C-440F-214A-D85F-772B9AF627F3}"/>
              </a:ext>
            </a:extLst>
          </p:cNvPr>
          <p:cNvSpPr/>
          <p:nvPr/>
        </p:nvSpPr>
        <p:spPr>
          <a:xfrm>
            <a:off x="6029325" y="365125"/>
            <a:ext cx="5610410" cy="6127750"/>
          </a:xfrm>
          <a:prstGeom prst="roundRect">
            <a:avLst>
              <a:gd name="adj" fmla="val 758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415FAE-4136-656E-A849-96B0903B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         </a:t>
            </a:r>
            <a:r>
              <a:rPr lang="en-US" b="1" dirty="0"/>
              <a:t>≠</a:t>
            </a:r>
            <a:r>
              <a:rPr lang="en-US" dirty="0"/>
              <a:t>         Time Series Data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B002E01-D90A-8C78-EA80-80BE3A2E0480}"/>
              </a:ext>
            </a:extLst>
          </p:cNvPr>
          <p:cNvGrpSpPr/>
          <p:nvPr/>
        </p:nvGrpSpPr>
        <p:grpSpPr>
          <a:xfrm>
            <a:off x="6545797" y="2085975"/>
            <a:ext cx="4949646" cy="4032322"/>
            <a:chOff x="8079495" y="348330"/>
            <a:chExt cx="4949646" cy="592442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8D03029-C14F-1DEE-5C16-322B97E60392}"/>
                </a:ext>
              </a:extLst>
            </p:cNvPr>
            <p:cNvSpPr/>
            <p:nvPr/>
          </p:nvSpPr>
          <p:spPr>
            <a:xfrm>
              <a:off x="8272455" y="1473016"/>
              <a:ext cx="2618913" cy="47997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4AFC15-1566-1E5E-6C93-EA15C7BEE72D}"/>
                </a:ext>
              </a:extLst>
            </p:cNvPr>
            <p:cNvSpPr/>
            <p:nvPr/>
          </p:nvSpPr>
          <p:spPr>
            <a:xfrm>
              <a:off x="8655675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AAB4A9E-B7F9-3854-FF91-F6825CC0E64E}"/>
                </a:ext>
              </a:extLst>
            </p:cNvPr>
            <p:cNvSpPr/>
            <p:nvPr/>
          </p:nvSpPr>
          <p:spPr>
            <a:xfrm>
              <a:off x="9375136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303469-1A63-9DC2-ABC0-B4F26D837AA2}"/>
                </a:ext>
              </a:extLst>
            </p:cNvPr>
            <p:cNvSpPr/>
            <p:nvPr/>
          </p:nvSpPr>
          <p:spPr>
            <a:xfrm>
              <a:off x="10094597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FE45B99-768D-7E5E-D777-EF2BB309AC4F}"/>
                </a:ext>
              </a:extLst>
            </p:cNvPr>
            <p:cNvSpPr/>
            <p:nvPr/>
          </p:nvSpPr>
          <p:spPr>
            <a:xfrm>
              <a:off x="8655675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FA8A9B3-2D7A-CA0B-A895-858B94B3750E}"/>
                </a:ext>
              </a:extLst>
            </p:cNvPr>
            <p:cNvSpPr/>
            <p:nvPr/>
          </p:nvSpPr>
          <p:spPr>
            <a:xfrm>
              <a:off x="9375136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77D983-C80C-E75C-44A4-3E56CD695F71}"/>
                </a:ext>
              </a:extLst>
            </p:cNvPr>
            <p:cNvSpPr/>
            <p:nvPr/>
          </p:nvSpPr>
          <p:spPr>
            <a:xfrm>
              <a:off x="10094597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8A4329-D464-3E47-A294-1A111899DCB3}"/>
                </a:ext>
              </a:extLst>
            </p:cNvPr>
            <p:cNvSpPr/>
            <p:nvPr/>
          </p:nvSpPr>
          <p:spPr>
            <a:xfrm>
              <a:off x="8655675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3023D8C-D4ED-B483-6894-6D21AB6C4126}"/>
                </a:ext>
              </a:extLst>
            </p:cNvPr>
            <p:cNvSpPr/>
            <p:nvPr/>
          </p:nvSpPr>
          <p:spPr>
            <a:xfrm>
              <a:off x="9375136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804508E-A674-0200-10B1-DC11CAEA23B5}"/>
                </a:ext>
              </a:extLst>
            </p:cNvPr>
            <p:cNvSpPr/>
            <p:nvPr/>
          </p:nvSpPr>
          <p:spPr>
            <a:xfrm>
              <a:off x="10094597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7FBB244-C695-2ED7-5965-2D6BF338E05A}"/>
                </a:ext>
              </a:extLst>
            </p:cNvPr>
            <p:cNvSpPr/>
            <p:nvPr/>
          </p:nvSpPr>
          <p:spPr>
            <a:xfrm>
              <a:off x="8655675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AE363B3-1E6B-2862-ED34-590F5FBFA9CC}"/>
                </a:ext>
              </a:extLst>
            </p:cNvPr>
            <p:cNvSpPr/>
            <p:nvPr/>
          </p:nvSpPr>
          <p:spPr>
            <a:xfrm>
              <a:off x="9375136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A9E6417-2A91-F3D0-1258-BE7CF6ABC51C}"/>
                </a:ext>
              </a:extLst>
            </p:cNvPr>
            <p:cNvSpPr/>
            <p:nvPr/>
          </p:nvSpPr>
          <p:spPr>
            <a:xfrm>
              <a:off x="10094597" y="4036230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3FC66B-0256-9CF0-1D4B-C11ACFEADDD1}"/>
                </a:ext>
              </a:extLst>
            </p:cNvPr>
            <p:cNvSpPr/>
            <p:nvPr/>
          </p:nvSpPr>
          <p:spPr>
            <a:xfrm>
              <a:off x="8655675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4DA4742-32AA-400C-D9EC-98930343B941}"/>
                </a:ext>
              </a:extLst>
            </p:cNvPr>
            <p:cNvSpPr/>
            <p:nvPr/>
          </p:nvSpPr>
          <p:spPr>
            <a:xfrm>
              <a:off x="9375136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5A566AB-A932-B809-396D-882D63A2619E}"/>
                </a:ext>
              </a:extLst>
            </p:cNvPr>
            <p:cNvSpPr/>
            <p:nvPr/>
          </p:nvSpPr>
          <p:spPr>
            <a:xfrm>
              <a:off x="10094597" y="4787852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8CA98A1-F9D7-7BE0-44F3-7D5C6BE66097}"/>
                </a:ext>
              </a:extLst>
            </p:cNvPr>
            <p:cNvSpPr/>
            <p:nvPr/>
          </p:nvSpPr>
          <p:spPr>
            <a:xfrm>
              <a:off x="8655675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37D8F9B-10AE-74EB-BD45-1CC88277B199}"/>
                </a:ext>
              </a:extLst>
            </p:cNvPr>
            <p:cNvSpPr/>
            <p:nvPr/>
          </p:nvSpPr>
          <p:spPr>
            <a:xfrm>
              <a:off x="9375136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70D7DFA-FEF3-729F-E8A4-2153BC84B3FF}"/>
                </a:ext>
              </a:extLst>
            </p:cNvPr>
            <p:cNvSpPr/>
            <p:nvPr/>
          </p:nvSpPr>
          <p:spPr>
            <a:xfrm>
              <a:off x="10094597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955D804-C708-8D36-2092-B9DDF129B714}"/>
                </a:ext>
              </a:extLst>
            </p:cNvPr>
            <p:cNvSpPr txBox="1"/>
            <p:nvPr/>
          </p:nvSpPr>
          <p:spPr>
            <a:xfrm>
              <a:off x="8680828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79AB09F-5A27-D218-BE55-BAAEE2CF4440}"/>
                </a:ext>
              </a:extLst>
            </p:cNvPr>
            <p:cNvSpPr txBox="1"/>
            <p:nvPr/>
          </p:nvSpPr>
          <p:spPr>
            <a:xfrm>
              <a:off x="9400288" y="1034534"/>
              <a:ext cx="433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7C7E24C-F8C7-FD2A-185D-1B9361581D0E}"/>
                </a:ext>
              </a:extLst>
            </p:cNvPr>
            <p:cNvSpPr txBox="1"/>
            <p:nvPr/>
          </p:nvSpPr>
          <p:spPr>
            <a:xfrm>
              <a:off x="10119750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9E69EC62-D86F-2E36-7808-E069FB515C25}"/>
                </a:ext>
              </a:extLst>
            </p:cNvPr>
            <p:cNvSpPr/>
            <p:nvPr/>
          </p:nvSpPr>
          <p:spPr>
            <a:xfrm>
              <a:off x="8079495" y="1623997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1EE48290-DE7E-BCE8-F4FF-102064E58835}"/>
                </a:ext>
              </a:extLst>
            </p:cNvPr>
            <p:cNvSpPr txBox="1"/>
            <p:nvPr/>
          </p:nvSpPr>
          <p:spPr>
            <a:xfrm>
              <a:off x="12212985" y="3642050"/>
              <a:ext cx="816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time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1247AAC2-03FF-A0C6-53E7-C335413585B3}"/>
                </a:ext>
              </a:extLst>
            </p:cNvPr>
            <p:cNvSpPr txBox="1"/>
            <p:nvPr/>
          </p:nvSpPr>
          <p:spPr>
            <a:xfrm>
              <a:off x="8999716" y="348330"/>
              <a:ext cx="1331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833CEE36-5C33-711E-7A01-A71B8AF07BE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455" y="995702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61DAB70-4C87-E8AF-C35E-80FD1FAFB1BE}"/>
                </a:ext>
              </a:extLst>
            </p:cNvPr>
            <p:cNvCxnSpPr>
              <a:cxnSpLocks/>
            </p:cNvCxnSpPr>
            <p:nvPr/>
          </p:nvCxnSpPr>
          <p:spPr>
            <a:xfrm>
              <a:off x="12110631" y="1473016"/>
              <a:ext cx="0" cy="479973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AB475481-007B-F903-062C-A5E8A19B107C}"/>
                </a:ext>
              </a:extLst>
            </p:cNvPr>
            <p:cNvSpPr/>
            <p:nvPr/>
          </p:nvSpPr>
          <p:spPr>
            <a:xfrm>
              <a:off x="8079495" y="2376918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B41036F-199B-21A4-CFB4-0054DBA1AAC7}"/>
                </a:ext>
              </a:extLst>
            </p:cNvPr>
            <p:cNvSpPr txBox="1"/>
            <p:nvPr/>
          </p:nvSpPr>
          <p:spPr>
            <a:xfrm>
              <a:off x="11025008" y="1271078"/>
              <a:ext cx="1032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4BDF8C6-3940-77D5-E6E3-C077FB65E2B4}"/>
              </a:ext>
            </a:extLst>
          </p:cNvPr>
          <p:cNvGrpSpPr/>
          <p:nvPr/>
        </p:nvGrpSpPr>
        <p:grpSpPr>
          <a:xfrm>
            <a:off x="548221" y="2085975"/>
            <a:ext cx="4724295" cy="4032322"/>
            <a:chOff x="2126196" y="2085975"/>
            <a:chExt cx="4724295" cy="403232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E88ABB2-BD18-401F-E220-7187CF1C5B3A}"/>
                </a:ext>
              </a:extLst>
            </p:cNvPr>
            <p:cNvGrpSpPr/>
            <p:nvPr/>
          </p:nvGrpSpPr>
          <p:grpSpPr>
            <a:xfrm>
              <a:off x="2319157" y="2085975"/>
              <a:ext cx="3362262" cy="4032322"/>
              <a:chOff x="8272455" y="348330"/>
              <a:chExt cx="3362262" cy="59244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5CF68D1-19E8-9250-17AC-934E6D04D0E5}"/>
                  </a:ext>
                </a:extLst>
              </p:cNvPr>
              <p:cNvSpPr/>
              <p:nvPr/>
            </p:nvSpPr>
            <p:spPr>
              <a:xfrm>
                <a:off x="8272456" y="1473016"/>
                <a:ext cx="2541604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17B65F-C93D-D5DD-9CFC-0CEAF565CC03}"/>
                  </a:ext>
                </a:extLst>
              </p:cNvPr>
              <p:cNvSpPr/>
              <p:nvPr/>
            </p:nvSpPr>
            <p:spPr>
              <a:xfrm>
                <a:off x="8655675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36F7E6-1EBB-D042-057A-670BFFFD3A88}"/>
                  </a:ext>
                </a:extLst>
              </p:cNvPr>
              <p:cNvSpPr/>
              <p:nvPr/>
            </p:nvSpPr>
            <p:spPr>
              <a:xfrm>
                <a:off x="9375136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EB5E118-BBDA-5CCE-5D77-12B78E0FEA31}"/>
                  </a:ext>
                </a:extLst>
              </p:cNvPr>
              <p:cNvSpPr/>
              <p:nvPr/>
            </p:nvSpPr>
            <p:spPr>
              <a:xfrm>
                <a:off x="10094597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497CA6-28C8-1692-961C-886103C3358F}"/>
                  </a:ext>
                </a:extLst>
              </p:cNvPr>
              <p:cNvSpPr/>
              <p:nvPr/>
            </p:nvSpPr>
            <p:spPr>
              <a:xfrm>
                <a:off x="8655675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3BD81A-0B05-3DC7-48A7-66AA6B5A591C}"/>
                  </a:ext>
                </a:extLst>
              </p:cNvPr>
              <p:cNvSpPr/>
              <p:nvPr/>
            </p:nvSpPr>
            <p:spPr>
              <a:xfrm>
                <a:off x="9375136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6322946-185E-6138-4AA6-892352A75CA9}"/>
                  </a:ext>
                </a:extLst>
              </p:cNvPr>
              <p:cNvSpPr/>
              <p:nvPr/>
            </p:nvSpPr>
            <p:spPr>
              <a:xfrm>
                <a:off x="10094597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61ED96-6B6E-7A6C-8C21-FF0DFD10E69B}"/>
                  </a:ext>
                </a:extLst>
              </p:cNvPr>
              <p:cNvSpPr/>
              <p:nvPr/>
            </p:nvSpPr>
            <p:spPr>
              <a:xfrm>
                <a:off x="8655675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1B46201-5137-B2A7-2D8E-CEE05610CD88}"/>
                  </a:ext>
                </a:extLst>
              </p:cNvPr>
              <p:cNvSpPr/>
              <p:nvPr/>
            </p:nvSpPr>
            <p:spPr>
              <a:xfrm>
                <a:off x="9375136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6A829A8-4B35-16D6-CFB9-7382075E1DD9}"/>
                  </a:ext>
                </a:extLst>
              </p:cNvPr>
              <p:cNvSpPr/>
              <p:nvPr/>
            </p:nvSpPr>
            <p:spPr>
              <a:xfrm>
                <a:off x="10094597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8764F17-EB63-31A3-00E2-9A0FD46FDBEF}"/>
                  </a:ext>
                </a:extLst>
              </p:cNvPr>
              <p:cNvSpPr/>
              <p:nvPr/>
            </p:nvSpPr>
            <p:spPr>
              <a:xfrm>
                <a:off x="8655675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A0F5AE-8407-455D-3988-1BBAFE322B44}"/>
                  </a:ext>
                </a:extLst>
              </p:cNvPr>
              <p:cNvSpPr/>
              <p:nvPr/>
            </p:nvSpPr>
            <p:spPr>
              <a:xfrm>
                <a:off x="9375136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4D602B-6D5E-2273-AA38-4C01199EB0D5}"/>
                  </a:ext>
                </a:extLst>
              </p:cNvPr>
              <p:cNvSpPr/>
              <p:nvPr/>
            </p:nvSpPr>
            <p:spPr>
              <a:xfrm>
                <a:off x="10094597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7F8F62-3FF8-1491-1C1A-41AD57539CB1}"/>
                  </a:ext>
                </a:extLst>
              </p:cNvPr>
              <p:cNvSpPr/>
              <p:nvPr/>
            </p:nvSpPr>
            <p:spPr>
              <a:xfrm>
                <a:off x="8655675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B6F8D9F-FD6E-5175-0663-28ACDE6A4E5F}"/>
                  </a:ext>
                </a:extLst>
              </p:cNvPr>
              <p:cNvSpPr/>
              <p:nvPr/>
            </p:nvSpPr>
            <p:spPr>
              <a:xfrm>
                <a:off x="9375136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C9E14F-61A4-3B89-2A3A-00E1A0549C3A}"/>
                  </a:ext>
                </a:extLst>
              </p:cNvPr>
              <p:cNvSpPr/>
              <p:nvPr/>
            </p:nvSpPr>
            <p:spPr>
              <a:xfrm>
                <a:off x="10094597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13FB578-E569-F5A3-9432-0F0E384F11E1}"/>
                  </a:ext>
                </a:extLst>
              </p:cNvPr>
              <p:cNvSpPr/>
              <p:nvPr/>
            </p:nvSpPr>
            <p:spPr>
              <a:xfrm>
                <a:off x="8655675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AD83479-1473-BE45-F3DB-5F2E204EC398}"/>
                  </a:ext>
                </a:extLst>
              </p:cNvPr>
              <p:cNvSpPr/>
              <p:nvPr/>
            </p:nvSpPr>
            <p:spPr>
              <a:xfrm>
                <a:off x="9375136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3DD005E-8C55-530D-CF4B-537CF8D1E461}"/>
                  </a:ext>
                </a:extLst>
              </p:cNvPr>
              <p:cNvSpPr/>
              <p:nvPr/>
            </p:nvSpPr>
            <p:spPr>
              <a:xfrm>
                <a:off x="10094597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C8A553A-B7E2-FA72-740B-BE09778D6BE4}"/>
                  </a:ext>
                </a:extLst>
              </p:cNvPr>
              <p:cNvSpPr txBox="1"/>
              <p:nvPr/>
            </p:nvSpPr>
            <p:spPr>
              <a:xfrm>
                <a:off x="8680827" y="1034534"/>
                <a:ext cx="433523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46FD4DF-94CA-A71E-C42F-B9C4975F4523}"/>
                  </a:ext>
                </a:extLst>
              </p:cNvPr>
              <p:cNvSpPr txBox="1"/>
              <p:nvPr/>
            </p:nvSpPr>
            <p:spPr>
              <a:xfrm>
                <a:off x="9400288" y="1034534"/>
                <a:ext cx="433525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52C0E7A-ED2E-1117-ABA2-F568000B3CCD}"/>
                  </a:ext>
                </a:extLst>
              </p:cNvPr>
              <p:cNvSpPr txBox="1"/>
              <p:nvPr/>
            </p:nvSpPr>
            <p:spPr>
              <a:xfrm>
                <a:off x="10119750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x3</a:t>
                </a: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03AE022-C26F-4147-2F6B-6A5D30D5EEBD}"/>
                  </a:ext>
                </a:extLst>
              </p:cNvPr>
              <p:cNvSpPr txBox="1"/>
              <p:nvPr/>
            </p:nvSpPr>
            <p:spPr>
              <a:xfrm>
                <a:off x="8999716" y="348330"/>
                <a:ext cx="1331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features</a:t>
                </a: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C2976179-3153-489A-6604-E71BF15F3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2455" y="995702"/>
                <a:ext cx="2618913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D7E9BC7-487B-16F3-0409-55A5CE2DF247}"/>
                  </a:ext>
                </a:extLst>
              </p:cNvPr>
              <p:cNvSpPr/>
              <p:nvPr/>
            </p:nvSpPr>
            <p:spPr>
              <a:xfrm>
                <a:off x="10814059" y="1473016"/>
                <a:ext cx="820658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95551C3-A22E-3273-8522-E30B4A5E95E4}"/>
                  </a:ext>
                </a:extLst>
              </p:cNvPr>
              <p:cNvSpPr/>
              <p:nvPr/>
            </p:nvSpPr>
            <p:spPr>
              <a:xfrm>
                <a:off x="11003851" y="1761732"/>
                <a:ext cx="433526" cy="44615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1590F7-DF34-F78E-8979-DCA51CFFF598}"/>
                  </a:ext>
                </a:extLst>
              </p:cNvPr>
              <p:cNvSpPr/>
              <p:nvPr/>
            </p:nvSpPr>
            <p:spPr>
              <a:xfrm>
                <a:off x="11003851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43EAF86-E8FB-B621-9B70-93EDF29C972A}"/>
                  </a:ext>
                </a:extLst>
              </p:cNvPr>
              <p:cNvSpPr/>
              <p:nvPr/>
            </p:nvSpPr>
            <p:spPr>
              <a:xfrm>
                <a:off x="11003851" y="3284609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6AF3733-1652-43AC-8E45-395B5F8A6DB0}"/>
                  </a:ext>
                </a:extLst>
              </p:cNvPr>
              <p:cNvSpPr/>
              <p:nvPr/>
            </p:nvSpPr>
            <p:spPr>
              <a:xfrm>
                <a:off x="11003851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A0D272-CDF6-04CB-6BDB-E6B98100F4F5}"/>
                  </a:ext>
                </a:extLst>
              </p:cNvPr>
              <p:cNvSpPr/>
              <p:nvPr/>
            </p:nvSpPr>
            <p:spPr>
              <a:xfrm>
                <a:off x="11003851" y="4787851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0F94F7-BF21-F346-6638-367091A31997}"/>
                  </a:ext>
                </a:extLst>
              </p:cNvPr>
              <p:cNvSpPr/>
              <p:nvPr/>
            </p:nvSpPr>
            <p:spPr>
              <a:xfrm>
                <a:off x="11003851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44C90178-CAB5-C41A-520C-60D81B005EBA}"/>
                  </a:ext>
                </a:extLst>
              </p:cNvPr>
              <p:cNvSpPr txBox="1"/>
              <p:nvPr/>
            </p:nvSpPr>
            <p:spPr>
              <a:xfrm>
                <a:off x="11063828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611E2E8B-78D3-3535-19A4-93A49769A6CB}"/>
                </a:ext>
              </a:extLst>
            </p:cNvPr>
            <p:cNvSpPr/>
            <p:nvPr/>
          </p:nvSpPr>
          <p:spPr>
            <a:xfrm>
              <a:off x="2126196" y="2954229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3B8701C4-7584-BB0C-8CB8-64DF25D7DBDD}"/>
                </a:ext>
              </a:extLst>
            </p:cNvPr>
            <p:cNvSpPr/>
            <p:nvPr/>
          </p:nvSpPr>
          <p:spPr>
            <a:xfrm>
              <a:off x="2126196" y="3466687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FF87B6B-B79B-6794-F444-77BB4BCD9C3B}"/>
                </a:ext>
              </a:extLst>
            </p:cNvPr>
            <p:cNvSpPr txBox="1"/>
            <p:nvPr/>
          </p:nvSpPr>
          <p:spPr>
            <a:xfrm>
              <a:off x="5817835" y="2714022"/>
              <a:ext cx="1032656" cy="43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43D0FA-D25A-6379-555F-62CADF98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test time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40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210050" y="5372100"/>
            <a:ext cx="6484417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464059-04EE-9705-7841-516873F53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0"/>
          <a:stretch/>
        </p:blipFill>
        <p:spPr>
          <a:xfrm>
            <a:off x="939573" y="1352550"/>
            <a:ext cx="10312853" cy="5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A40FD-3BA3-ED8D-489C-D054C7A4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SubTab</a:t>
            </a:r>
            <a:r>
              <a:rPr lang="en-US" dirty="0"/>
              <a:t> – adding noise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27713F-9283-2D19-B8D6-76DF228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170EE3-A84D-56FD-0E2D-1193FDA4B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2" y="1393825"/>
            <a:ext cx="9196935" cy="52260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17B7DD-430C-97D5-1054-2F087EDD7D7C}"/>
              </a:ext>
            </a:extLst>
          </p:cNvPr>
          <p:cNvSpPr/>
          <p:nvPr/>
        </p:nvSpPr>
        <p:spPr>
          <a:xfrm flipH="1">
            <a:off x="4310479" y="1365011"/>
            <a:ext cx="6383988" cy="27878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6EB41B-0901-DEB2-A16D-0E331F984721}"/>
              </a:ext>
            </a:extLst>
          </p:cNvPr>
          <p:cNvSpPr/>
          <p:nvPr/>
        </p:nvSpPr>
        <p:spPr>
          <a:xfrm flipH="1">
            <a:off x="1466805" y="5372100"/>
            <a:ext cx="2843674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148CDA-D3E8-CEE1-FD3F-C4A3C7DFDC86}"/>
              </a:ext>
            </a:extLst>
          </p:cNvPr>
          <p:cNvSpPr/>
          <p:nvPr/>
        </p:nvSpPr>
        <p:spPr>
          <a:xfrm flipH="1">
            <a:off x="4310479" y="5372100"/>
            <a:ext cx="6383988" cy="1247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6ED350-F1E3-053F-F1B0-FD87703CE853}"/>
              </a:ext>
            </a:extLst>
          </p:cNvPr>
          <p:cNvSpPr/>
          <p:nvPr/>
        </p:nvSpPr>
        <p:spPr>
          <a:xfrm flipH="1">
            <a:off x="4657725" y="4143374"/>
            <a:ext cx="6036742" cy="12382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77E3DC-87DB-A80E-25D6-DBABCE8E305E}"/>
              </a:ext>
            </a:extLst>
          </p:cNvPr>
          <p:cNvSpPr txBox="1"/>
          <p:nvPr/>
        </p:nvSpPr>
        <p:spPr>
          <a:xfrm>
            <a:off x="4815304" y="1422025"/>
            <a:ext cx="7243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3 types of noises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u="sng" dirty="0"/>
              <a:t>Gaussian noise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u="sng" dirty="0"/>
              <a:t>Swap-noise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randomly sampled from the same column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u="sng"/>
              <a:t>Zero-out </a:t>
            </a:r>
            <a:r>
              <a:rPr lang="en-US" sz="2400" b="1" i="1" u="sng" dirty="0"/>
              <a:t>noise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zeroing out randomly selected entries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3 strategies for selecting the features to add noise to:</a:t>
            </a:r>
          </a:p>
        </p:txBody>
      </p:sp>
      <p:pic>
        <p:nvPicPr>
          <p:cNvPr id="11" name="圖片 10" descr="一張含有 桌 的圖片&#10;&#10;自動產生的描述">
            <a:extLst>
              <a:ext uri="{FF2B5EF4-FFF2-40B4-BE49-F238E27FC236}">
                <a16:creationId xmlns:a16="http://schemas.microsoft.com/office/drawing/2014/main" id="{DAD2E793-9BDD-2CAD-879D-6FD30440B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897" y="4434456"/>
            <a:ext cx="1667108" cy="22196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3C1AD16-4E0A-1273-C749-1844B8BED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9" y="6031531"/>
            <a:ext cx="4398874" cy="65677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586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5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B4D6A3-BA5C-47D0-D44D-109C89EE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E358B2-AF1A-79D0-35FB-49439FD7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FEF9E73D-D1E7-5DE1-3099-0286872E0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835371"/>
              </p:ext>
            </p:extLst>
          </p:nvPr>
        </p:nvGraphicFramePr>
        <p:xfrm>
          <a:off x="262648" y="1825625"/>
          <a:ext cx="11666700" cy="4328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195177">
                  <a:extLst>
                    <a:ext uri="{9D8B030D-6E8A-4147-A177-3AD203B41FA5}">
                      <a16:colId xmlns:a16="http://schemas.microsoft.com/office/drawing/2014/main" val="312307847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21493405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956545244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35902161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6207761"/>
                    </a:ext>
                  </a:extLst>
                </a:gridCol>
                <a:gridCol w="1537573">
                  <a:extLst>
                    <a:ext uri="{9D8B030D-6E8A-4147-A177-3AD203B41FA5}">
                      <a16:colId xmlns:a16="http://schemas.microsoft.com/office/drawing/2014/main" val="52819402"/>
                    </a:ext>
                  </a:extLst>
                </a:gridCol>
              </a:tblGrid>
              <a:tr h="435882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Paper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Model Name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Ranking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Year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# citations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/>
                        <a:t>Self-supervised Learning for Semi-supervised Time Series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rgbClr val="00B050"/>
                          </a:solidFill>
                        </a:rPr>
                        <a:t>ForeClass</a:t>
                      </a:r>
                      <a:endParaRPr lang="en-US" sz="2000" b="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PAKDD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Self-Supervised Time Series Representation Learning by Inter-Intra Relational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/>
                        <a:t>SelfTime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ICLR (rejected)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43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Semi-Supervised Time Series Classification by Temporal Relation Prediction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SemiTime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ICASSP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Self-Supervised Pre-training for Time Series Classification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rgbClr val="00B050"/>
                          </a:solidFill>
                        </a:rPr>
                        <a:t>BERT-DTW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IJCNN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56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Self-Supervised Contrastive Pre-Training For Time Series via Time-Frequency 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TF-C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NeurIPS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79324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7CFE8F0-3E9B-1019-8125-9B6284F1FE9C}"/>
              </a:ext>
            </a:extLst>
          </p:cNvPr>
          <p:cNvSpPr/>
          <p:nvPr/>
        </p:nvSpPr>
        <p:spPr>
          <a:xfrm>
            <a:off x="190500" y="5457824"/>
            <a:ext cx="11738848" cy="8308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830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ForeClass</a:t>
            </a:r>
            <a:r>
              <a:rPr lang="en-US" dirty="0"/>
              <a:t>) Self-supervised Learning for Semi-supervised Time Series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3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Fore</a:t>
            </a:r>
            <a:r>
              <a:rPr lang="en-US" dirty="0" err="1">
                <a:solidFill>
                  <a:srgbClr val="FF0000"/>
                </a:solidFill>
              </a:rPr>
              <a:t>Class</a:t>
            </a:r>
            <a:r>
              <a:rPr lang="en-US" dirty="0"/>
              <a:t> 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45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97C3DD-B796-40B4-6EBB-915C9F23D934}"/>
                  </a:ext>
                </a:extLst>
              </p:cNvPr>
              <p:cNvSpPr txBox="1"/>
              <p:nvPr/>
            </p:nvSpPr>
            <p:spPr>
              <a:xfrm>
                <a:off x="323850" y="3255617"/>
                <a:ext cx="150009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3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zh-TW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TW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97C3DD-B796-40B4-6EBB-915C9F23D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255617"/>
                <a:ext cx="150009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FFE91271-0458-E7F3-41BE-5AC30AA9510A}"/>
              </a:ext>
            </a:extLst>
          </p:cNvPr>
          <p:cNvSpPr/>
          <p:nvPr/>
        </p:nvSpPr>
        <p:spPr>
          <a:xfrm>
            <a:off x="323850" y="3255617"/>
            <a:ext cx="600075" cy="12003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F1D5B-F286-03B4-D4E7-1B7D66E9B874}"/>
              </a:ext>
            </a:extLst>
          </p:cNvPr>
          <p:cNvSpPr txBox="1"/>
          <p:nvPr/>
        </p:nvSpPr>
        <p:spPr>
          <a:xfrm>
            <a:off x="2086355" y="336961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6ADEDDD-AB22-BEE1-8586-C4A7346AB1FE}"/>
              </a:ext>
            </a:extLst>
          </p:cNvPr>
          <p:cNvSpPr/>
          <p:nvPr/>
        </p:nvSpPr>
        <p:spPr>
          <a:xfrm>
            <a:off x="171450" y="3855781"/>
            <a:ext cx="1652491" cy="64302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DB1B51B-7C83-0AE8-22FF-5C24EA28D076}"/>
              </a:ext>
            </a:extLst>
          </p:cNvPr>
          <p:cNvCxnSpPr/>
          <p:nvPr/>
        </p:nvCxnSpPr>
        <p:spPr>
          <a:xfrm>
            <a:off x="951567" y="3600450"/>
            <a:ext cx="11058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B23A3CA-593B-7480-DA4A-4BC3EAD5F0FB}"/>
              </a:ext>
            </a:extLst>
          </p:cNvPr>
          <p:cNvCxnSpPr>
            <a:cxnSpLocks/>
          </p:cNvCxnSpPr>
          <p:nvPr/>
        </p:nvCxnSpPr>
        <p:spPr>
          <a:xfrm>
            <a:off x="1823614" y="4163590"/>
            <a:ext cx="467571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C9C650-258E-A440-EB62-0028974AFFE8}"/>
              </a:ext>
            </a:extLst>
          </p:cNvPr>
          <p:cNvSpPr txBox="1"/>
          <p:nvPr/>
        </p:nvSpPr>
        <p:spPr>
          <a:xfrm>
            <a:off x="2306873" y="3931981"/>
            <a:ext cx="74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Fore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80E03-6F42-FF85-DA21-8373077BF60E}"/>
              </a:ext>
            </a:extLst>
          </p:cNvPr>
          <p:cNvSpPr txBox="1"/>
          <p:nvPr/>
        </p:nvSpPr>
        <p:spPr>
          <a:xfrm>
            <a:off x="6515100" y="181757"/>
            <a:ext cx="5495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ConvNet</a:t>
            </a:r>
            <a:r>
              <a:rPr lang="en-US" sz="2000" dirty="0"/>
              <a:t> model is trained jointly to </a:t>
            </a:r>
            <a:r>
              <a:rPr lang="en-US" sz="2000" dirty="0">
                <a:solidFill>
                  <a:srgbClr val="FF0000"/>
                </a:solidFill>
              </a:rPr>
              <a:t>classify the labeled samples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B0F0"/>
                </a:solidFill>
              </a:rPr>
              <a:t>forecast future series values</a:t>
            </a:r>
            <a:r>
              <a:rPr lang="en-US" sz="2000" dirty="0"/>
              <a:t>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97571-E3E8-1A8F-7ED1-02AEBEDEDE2F}"/>
              </a:ext>
            </a:extLst>
          </p:cNvPr>
          <p:cNvSpPr txBox="1"/>
          <p:nvPr/>
        </p:nvSpPr>
        <p:spPr>
          <a:xfrm>
            <a:off x="523875" y="5838825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</p:spTree>
    <p:extLst>
      <p:ext uri="{BB962C8B-B14F-4D97-AF65-F5344CB8AC3E}">
        <p14:creationId xmlns:p14="http://schemas.microsoft.com/office/powerpoint/2010/main" val="403414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2" grpId="0"/>
      <p:bldP spid="13" grpId="0" animBg="1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Forecasting (self-supervised)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46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BCC60F-CD4C-8E3E-7707-F69EE77FC4F4}"/>
              </a:ext>
            </a:extLst>
          </p:cNvPr>
          <p:cNvSpPr/>
          <p:nvPr/>
        </p:nvSpPr>
        <p:spPr>
          <a:xfrm>
            <a:off x="3276600" y="1313757"/>
            <a:ext cx="8448676" cy="26772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055C23-AFF3-1072-87AB-6B7EAEDD7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" y="1676081"/>
            <a:ext cx="3195908" cy="369738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BB3C53-1FAC-DE72-8756-D199E907CF1F}"/>
              </a:ext>
            </a:extLst>
          </p:cNvPr>
          <p:cNvSpPr/>
          <p:nvPr/>
        </p:nvSpPr>
        <p:spPr>
          <a:xfrm>
            <a:off x="3319192" y="4105275"/>
            <a:ext cx="2443433" cy="180975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590783-62DD-441D-AAAD-496E9C8FA596}"/>
              </a:ext>
            </a:extLst>
          </p:cNvPr>
          <p:cNvSpPr/>
          <p:nvPr/>
        </p:nvSpPr>
        <p:spPr>
          <a:xfrm>
            <a:off x="38100" y="4238625"/>
            <a:ext cx="3195908" cy="1133475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4E26F6E-1D9B-F797-9650-E204E9467ECA}"/>
                  </a:ext>
                </a:extLst>
              </p:cNvPr>
              <p:cNvSpPr txBox="1"/>
              <p:nvPr/>
            </p:nvSpPr>
            <p:spPr>
              <a:xfrm>
                <a:off x="4876800" y="3524772"/>
                <a:ext cx="1375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4E26F6E-1D9B-F797-9650-E204E9467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524772"/>
                <a:ext cx="1375633" cy="461665"/>
              </a:xfrm>
              <a:prstGeom prst="rect">
                <a:avLst/>
              </a:prstGeom>
              <a:blipFill>
                <a:blip r:embed="rId4"/>
                <a:stretch>
                  <a:fillRect l="-66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451D67-54AA-7149-CC88-20AF646B4C86}"/>
                  </a:ext>
                </a:extLst>
              </p:cNvPr>
              <p:cNvSpPr txBox="1"/>
              <p:nvPr/>
            </p:nvSpPr>
            <p:spPr>
              <a:xfrm>
                <a:off x="8396650" y="3524772"/>
                <a:ext cx="15900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451D67-54AA-7149-CC88-20AF646B4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50" y="3524772"/>
                <a:ext cx="1590051" cy="461665"/>
              </a:xfrm>
              <a:prstGeom prst="rect">
                <a:avLst/>
              </a:prstGeom>
              <a:blipFill>
                <a:blip r:embed="rId5"/>
                <a:stretch>
                  <a:fillRect l="-57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07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Classification (supervised)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47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BCC60F-CD4C-8E3E-7707-F69EE77FC4F4}"/>
              </a:ext>
            </a:extLst>
          </p:cNvPr>
          <p:cNvSpPr/>
          <p:nvPr/>
        </p:nvSpPr>
        <p:spPr>
          <a:xfrm>
            <a:off x="3276600" y="3997233"/>
            <a:ext cx="8448676" cy="24959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FD365B-8FAC-F72A-359A-644F7B1F5950}"/>
                  </a:ext>
                </a:extLst>
              </p:cNvPr>
              <p:cNvSpPr txBox="1"/>
              <p:nvPr/>
            </p:nvSpPr>
            <p:spPr>
              <a:xfrm>
                <a:off x="4876800" y="4096272"/>
                <a:ext cx="1356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FD365B-8FAC-F72A-359A-644F7B1F5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096272"/>
                <a:ext cx="1356333" cy="461665"/>
              </a:xfrm>
              <a:prstGeom prst="rect">
                <a:avLst/>
              </a:prstGeom>
              <a:blipFill>
                <a:blip r:embed="rId3"/>
                <a:stretch>
                  <a:fillRect l="-675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12E83BD-9D94-0DFF-340E-BFC2CA1F397A}"/>
                  </a:ext>
                </a:extLst>
              </p:cNvPr>
              <p:cNvSpPr txBox="1"/>
              <p:nvPr/>
            </p:nvSpPr>
            <p:spPr>
              <a:xfrm>
                <a:off x="8396650" y="4096272"/>
                <a:ext cx="1570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12E83BD-9D94-0DFF-340E-BFC2CA1F3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50" y="4096272"/>
                <a:ext cx="1570751" cy="461665"/>
              </a:xfrm>
              <a:prstGeom prst="rect">
                <a:avLst/>
              </a:prstGeom>
              <a:blipFill>
                <a:blip r:embed="rId4"/>
                <a:stretch>
                  <a:fillRect l="-58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463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48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CBC91E-A8EF-2713-BB39-BB3B447D9BB0}"/>
              </a:ext>
            </a:extLst>
          </p:cNvPr>
          <p:cNvSpPr/>
          <p:nvPr/>
        </p:nvSpPr>
        <p:spPr>
          <a:xfrm>
            <a:off x="5749959" y="1623328"/>
            <a:ext cx="1873182" cy="4733022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257192-8BF5-2F04-1B81-118F07E7B143}"/>
              </a:ext>
            </a:extLst>
          </p:cNvPr>
          <p:cNvSpPr txBox="1"/>
          <p:nvPr/>
        </p:nvSpPr>
        <p:spPr>
          <a:xfrm>
            <a:off x="6413741" y="512455"/>
            <a:ext cx="55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Shared weights!</a:t>
            </a:r>
          </a:p>
          <a:p>
            <a:r>
              <a:rPr lang="en-US" sz="2400" dirty="0">
                <a:solidFill>
                  <a:srgbClr val="FFC000"/>
                </a:solidFill>
              </a:rPr>
              <a:t>(Conv1D can accept </a:t>
            </a:r>
            <a:r>
              <a:rPr lang="en-US" sz="2400" b="1" i="1" u="sng" dirty="0">
                <a:solidFill>
                  <a:srgbClr val="FFC000"/>
                </a:solidFill>
              </a:rPr>
              <a:t>different size of input</a:t>
            </a:r>
            <a:r>
              <a:rPr lang="en-US" sz="2400" dirty="0">
                <a:solidFill>
                  <a:srgbClr val="FFC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2371A2-31EF-F454-4FA0-7009A83488DB}"/>
                  </a:ext>
                </a:extLst>
              </p:cNvPr>
              <p:cNvSpPr txBox="1"/>
              <p:nvPr/>
            </p:nvSpPr>
            <p:spPr>
              <a:xfrm>
                <a:off x="4455618" y="1798002"/>
                <a:ext cx="1356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2371A2-31EF-F454-4FA0-7009A834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618" y="1798002"/>
                <a:ext cx="1356333" cy="461665"/>
              </a:xfrm>
              <a:prstGeom prst="rect">
                <a:avLst/>
              </a:prstGeom>
              <a:blipFill>
                <a:blip r:embed="rId3"/>
                <a:stretch>
                  <a:fillRect l="-72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DFED50-9578-CB55-E2F3-C03AEAFF1FDF}"/>
                  </a:ext>
                </a:extLst>
              </p:cNvPr>
              <p:cNvSpPr txBox="1"/>
              <p:nvPr/>
            </p:nvSpPr>
            <p:spPr>
              <a:xfrm>
                <a:off x="4455618" y="5811242"/>
                <a:ext cx="1375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DFED50-9578-CB55-E2F3-C03AEAFF1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618" y="5811242"/>
                <a:ext cx="1375633" cy="461665"/>
              </a:xfrm>
              <a:prstGeom prst="rect">
                <a:avLst/>
              </a:prstGeom>
              <a:blipFill>
                <a:blip r:embed="rId4"/>
                <a:stretch>
                  <a:fillRect l="-70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244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SelfTime</a:t>
            </a:r>
            <a:r>
              <a:rPr lang="en-US" dirty="0"/>
              <a:t>) Self-Supervised Time Series Representation Learning by Inter-Intra Relational Reasoning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274018-5E5D-EFEC-F0DC-9198F13C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728FA3-D21C-CD58-1BBE-B856F551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mechanism with matrix factorization </a:t>
            </a:r>
          </a:p>
          <a:p>
            <a:r>
              <a:rPr lang="en-US" dirty="0"/>
              <a:t>Representation Learning for time series data</a:t>
            </a:r>
          </a:p>
          <a:p>
            <a:pPr lvl="1"/>
            <a:r>
              <a:rPr lang="en-US" dirty="0"/>
              <a:t>NeurIPS 2021 SSL tutorial</a:t>
            </a:r>
          </a:p>
          <a:p>
            <a:pPr lvl="1"/>
            <a:r>
              <a:rPr lang="en-US" dirty="0"/>
              <a:t>SSL for tabular data</a:t>
            </a:r>
          </a:p>
          <a:p>
            <a:pPr lvl="1"/>
            <a:r>
              <a:rPr lang="en-US" dirty="0"/>
              <a:t>SSL for time series data</a:t>
            </a:r>
          </a:p>
          <a:p>
            <a:pPr lvl="2"/>
            <a:r>
              <a:rPr lang="en-US" dirty="0"/>
              <a:t>Predictive method for time series data</a:t>
            </a:r>
          </a:p>
          <a:p>
            <a:pPr lvl="2"/>
            <a:r>
              <a:rPr lang="en-US" dirty="0"/>
              <a:t>Contrastive learning for time series data</a:t>
            </a:r>
          </a:p>
          <a:p>
            <a:pPr lvl="1"/>
            <a:r>
              <a:rPr lang="en-US" dirty="0"/>
              <a:t>Other representation learning for time series data</a:t>
            </a:r>
          </a:p>
          <a:p>
            <a:r>
              <a:rPr lang="en-US" dirty="0"/>
              <a:t>TCN with encoder-decoder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Final Solution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DCE79D-4F0B-07C5-AF9D-20E8E70BC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7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Relation Reasoning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245929A0-42DB-B46F-F858-BBE992A88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3" y="1466850"/>
            <a:ext cx="11458754" cy="375858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50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AE028-F326-A498-1219-0247C2F86323}"/>
              </a:ext>
            </a:extLst>
          </p:cNvPr>
          <p:cNvSpPr/>
          <p:nvPr/>
        </p:nvSpPr>
        <p:spPr>
          <a:xfrm>
            <a:off x="609600" y="1638300"/>
            <a:ext cx="7077075" cy="16383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CFB71-2425-75E9-9F3F-C5050E4C841E}"/>
              </a:ext>
            </a:extLst>
          </p:cNvPr>
          <p:cNvSpPr/>
          <p:nvPr/>
        </p:nvSpPr>
        <p:spPr>
          <a:xfrm>
            <a:off x="7795034" y="1638300"/>
            <a:ext cx="3730216" cy="230901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297803-72A7-B76A-D6DB-FD3B8085CE89}"/>
              </a:ext>
            </a:extLst>
          </p:cNvPr>
          <p:cNvSpPr txBox="1"/>
          <p:nvPr/>
        </p:nvSpPr>
        <p:spPr>
          <a:xfrm>
            <a:off x="366623" y="5292535"/>
            <a:ext cx="8839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Inter-sample</a:t>
            </a:r>
            <a:r>
              <a:rPr lang="en-US" sz="2400" dirty="0"/>
              <a:t>: positive pair (from the same sample’s augmentation) + </a:t>
            </a:r>
            <a:br>
              <a:rPr lang="en-US" sz="2400" dirty="0"/>
            </a:br>
            <a:r>
              <a:rPr lang="en-US" sz="2400" dirty="0"/>
              <a:t>                         </a:t>
            </a:r>
            <a:r>
              <a:rPr lang="en-US" sz="1600" dirty="0"/>
              <a:t> </a:t>
            </a:r>
            <a:r>
              <a:rPr lang="en-US" sz="2400" dirty="0"/>
              <a:t>negative pair (from different samples’ augmentation)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6950E7-FA01-BB3F-C008-105628D438EF}"/>
              </a:ext>
            </a:extLst>
          </p:cNvPr>
          <p:cNvSpPr txBox="1"/>
          <p:nvPr/>
        </p:nvSpPr>
        <p:spPr>
          <a:xfrm>
            <a:off x="9034772" y="5503080"/>
            <a:ext cx="267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Binary Classification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9B835E-F692-D64B-8B04-DFDEAC7CCFF4}"/>
              </a:ext>
            </a:extLst>
          </p:cNvPr>
          <p:cNvSpPr txBox="1"/>
          <p:nvPr/>
        </p:nvSpPr>
        <p:spPr>
          <a:xfrm>
            <a:off x="9034772" y="6125090"/>
            <a:ext cx="323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Multi-class Classification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5A9A2B-AA8C-8BAE-1847-7523B5000AC1}"/>
              </a:ext>
            </a:extLst>
          </p:cNvPr>
          <p:cNvSpPr txBox="1"/>
          <p:nvPr/>
        </p:nvSpPr>
        <p:spPr>
          <a:xfrm>
            <a:off x="366623" y="6125090"/>
            <a:ext cx="711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Intra-temporal</a:t>
            </a:r>
            <a:r>
              <a:rPr lang="en-US" sz="2400" dirty="0"/>
              <a:t>: multi-class pairs (from two time pieces)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7FA9CB-02B5-B1FD-3601-F615052F3CEB}"/>
              </a:ext>
            </a:extLst>
          </p:cNvPr>
          <p:cNvSpPr txBox="1"/>
          <p:nvPr/>
        </p:nvSpPr>
        <p:spPr>
          <a:xfrm>
            <a:off x="9820275" y="246444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</p:spTree>
    <p:extLst>
      <p:ext uri="{BB962C8B-B14F-4D97-AF65-F5344CB8AC3E}">
        <p14:creationId xmlns:p14="http://schemas.microsoft.com/office/powerpoint/2010/main" val="219132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  <p:bldP spid="6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altLang="zh-TW" dirty="0"/>
              <a:t>Framework (2 pretext tasks)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51</a:t>
            </a:fld>
            <a:endParaRPr lang="en-US"/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7D54393D-02B6-74CD-4796-3B1A1AB3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07C0B1-8AE4-62FE-B452-C059034AA465}"/>
              </a:ext>
            </a:extLst>
          </p:cNvPr>
          <p:cNvSpPr txBox="1"/>
          <p:nvPr/>
        </p:nvSpPr>
        <p:spPr>
          <a:xfrm>
            <a:off x="6809362" y="5775890"/>
            <a:ext cx="401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2-layer MLP with 256 hidden-dimensions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EA6FE2A-7F86-0969-5EA0-1158DE01BF0F}"/>
              </a:ext>
            </a:extLst>
          </p:cNvPr>
          <p:cNvSpPr/>
          <p:nvPr/>
        </p:nvSpPr>
        <p:spPr>
          <a:xfrm>
            <a:off x="4416357" y="2636196"/>
            <a:ext cx="1196503" cy="3054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595B00-9B5C-2F8F-C359-C1C14880422E}"/>
              </a:ext>
            </a:extLst>
          </p:cNvPr>
          <p:cNvSpPr txBox="1"/>
          <p:nvPr/>
        </p:nvSpPr>
        <p:spPr>
          <a:xfrm>
            <a:off x="3390687" y="5775890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4-layer Conv1D with </a:t>
            </a:r>
            <a:r>
              <a:rPr lang="en-US" dirty="0" err="1">
                <a:solidFill>
                  <a:srgbClr val="FF0000"/>
                </a:solidFill>
                <a:effectLst/>
              </a:rPr>
              <a:t>ReLU</a:t>
            </a:r>
            <a:r>
              <a:rPr lang="en-US" dirty="0">
                <a:solidFill>
                  <a:srgbClr val="FF0000"/>
                </a:solidFill>
                <a:effectLst/>
              </a:rPr>
              <a:t> and BN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A81E918-0B34-A4CC-1B61-5FF3E1BBDFE8}"/>
              </a:ext>
            </a:extLst>
          </p:cNvPr>
          <p:cNvSpPr/>
          <p:nvPr/>
        </p:nvSpPr>
        <p:spPr>
          <a:xfrm>
            <a:off x="8190689" y="2636196"/>
            <a:ext cx="1196503" cy="305448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4C449C-20D9-2B4F-B712-4627FA2030D7}"/>
              </a:ext>
            </a:extLst>
          </p:cNvPr>
          <p:cNvSpPr txBox="1"/>
          <p:nvPr/>
        </p:nvSpPr>
        <p:spPr>
          <a:xfrm>
            <a:off x="8293873" y="3920404"/>
            <a:ext cx="9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</a:rPr>
              <a:t>separate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059AEC-8397-E50B-EF29-6FD75571E56C}"/>
              </a:ext>
            </a:extLst>
          </p:cNvPr>
          <p:cNvSpPr txBox="1"/>
          <p:nvPr/>
        </p:nvSpPr>
        <p:spPr>
          <a:xfrm>
            <a:off x="4396896" y="3920404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shared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Inter-sample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87CE2-5C8E-4FA3-7BB1-679A9CD0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52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C88D1-32BC-BD9F-1110-1B800B44A7C6}"/>
              </a:ext>
            </a:extLst>
          </p:cNvPr>
          <p:cNvSpPr/>
          <p:nvPr/>
        </p:nvSpPr>
        <p:spPr>
          <a:xfrm>
            <a:off x="0" y="4076700"/>
            <a:ext cx="12145410" cy="17240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F07B48-FC02-A8E4-AD70-9CF2EAAA1D5B}"/>
              </a:ext>
            </a:extLst>
          </p:cNvPr>
          <p:cNvSpPr txBox="1"/>
          <p:nvPr/>
        </p:nvSpPr>
        <p:spPr>
          <a:xfrm>
            <a:off x="6477000" y="361819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anchor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F20410-114C-CE50-E49C-DEBE68934FC7}"/>
              </a:ext>
            </a:extLst>
          </p:cNvPr>
          <p:cNvSpPr txBox="1"/>
          <p:nvPr/>
        </p:nvSpPr>
        <p:spPr>
          <a:xfrm>
            <a:off x="6410325" y="4066808"/>
            <a:ext cx="315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vector concatenation operation</a:t>
            </a:r>
            <a:endParaRPr 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A81212-2E90-78F4-AC48-E8F1F1CDA9E6}"/>
              </a:ext>
            </a:extLst>
          </p:cNvPr>
          <p:cNvCxnSpPr/>
          <p:nvPr/>
        </p:nvCxnSpPr>
        <p:spPr>
          <a:xfrm flipV="1">
            <a:off x="7896225" y="3662697"/>
            <a:ext cx="0" cy="462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8545C4DE-DBDC-5B45-4428-8985C18F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7" y="4258398"/>
            <a:ext cx="3472398" cy="136062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E4C917-C594-0146-C39C-779333698FE4}"/>
              </a:ext>
            </a:extLst>
          </p:cNvPr>
          <p:cNvSpPr txBox="1"/>
          <p:nvPr/>
        </p:nvSpPr>
        <p:spPr>
          <a:xfrm>
            <a:off x="9440837" y="1316404"/>
            <a:ext cx="267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Binary Classification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E206172-ADEF-FD70-B361-030365CD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39" y="4469807"/>
            <a:ext cx="6711707" cy="2325512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23B896D-68C2-FBDF-BC42-A2AF60955C06}"/>
              </a:ext>
            </a:extLst>
          </p:cNvPr>
          <p:cNvCxnSpPr/>
          <p:nvPr/>
        </p:nvCxnSpPr>
        <p:spPr>
          <a:xfrm>
            <a:off x="1903179" y="5489759"/>
            <a:ext cx="35019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10DB92D-B655-1669-FE07-0CB352A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02" y="625420"/>
            <a:ext cx="5792008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dirty="0">
                <a:solidFill>
                  <a:srgbClr val="FFC000"/>
                </a:solidFill>
              </a:rPr>
              <a:t>Intra-sample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87CE2-5C8E-4FA3-7BB1-679A9CD0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53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C88D1-32BC-BD9F-1110-1B800B44A7C6}"/>
              </a:ext>
            </a:extLst>
          </p:cNvPr>
          <p:cNvSpPr/>
          <p:nvPr/>
        </p:nvSpPr>
        <p:spPr>
          <a:xfrm>
            <a:off x="0" y="1804988"/>
            <a:ext cx="12145410" cy="2300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BC4FF-46E0-81D6-AEFD-EF99EE985578}"/>
              </a:ext>
            </a:extLst>
          </p:cNvPr>
          <p:cNvSpPr txBox="1"/>
          <p:nvPr/>
        </p:nvSpPr>
        <p:spPr>
          <a:xfrm>
            <a:off x="6467475" y="535174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anchor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659746-3344-9EA5-E2A1-E6A498D4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77" y="50721"/>
            <a:ext cx="5937189" cy="36263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594035-CEC4-224C-7136-FE8CDAAB8364}"/>
              </a:ext>
            </a:extLst>
          </p:cNvPr>
          <p:cNvSpPr txBox="1"/>
          <p:nvPr/>
        </p:nvSpPr>
        <p:spPr>
          <a:xfrm>
            <a:off x="8884466" y="5894685"/>
            <a:ext cx="323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Multi-class Classification</a:t>
            </a: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89934D61-ABB3-0658-A920-83D87E80A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42" y="5968895"/>
            <a:ext cx="3639058" cy="75258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B448C0F-F9C8-30B8-6BEA-2E54BD44E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04" y="1397100"/>
            <a:ext cx="2524321" cy="250714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3DC331-FE0C-94D2-EC3A-83AB9960A3DA}"/>
              </a:ext>
            </a:extLst>
          </p:cNvPr>
          <p:cNvCxnSpPr>
            <a:cxnSpLocks/>
          </p:cNvCxnSpPr>
          <p:nvPr/>
        </p:nvCxnSpPr>
        <p:spPr>
          <a:xfrm>
            <a:off x="11083038" y="1106018"/>
            <a:ext cx="54418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2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SemiTime</a:t>
            </a:r>
            <a:r>
              <a:rPr lang="en-US" dirty="0"/>
              <a:t>) Semi-Supervised Time Series Classification by Temporal Relation Prediction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6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Temporal Relation Prediction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D0C0F74-DA2A-4A7E-1687-8362095D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8"/>
          <a:stretch/>
        </p:blipFill>
        <p:spPr>
          <a:xfrm>
            <a:off x="1234888" y="1623573"/>
            <a:ext cx="9722224" cy="473277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55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8C8246-5983-553E-CA67-BB03BC852F23}"/>
              </a:ext>
            </a:extLst>
          </p:cNvPr>
          <p:cNvSpPr txBox="1"/>
          <p:nvPr/>
        </p:nvSpPr>
        <p:spPr>
          <a:xfrm>
            <a:off x="10250581" y="134292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</p:spTree>
    <p:extLst>
      <p:ext uri="{BB962C8B-B14F-4D97-AF65-F5344CB8AC3E}">
        <p14:creationId xmlns:p14="http://schemas.microsoft.com/office/powerpoint/2010/main" val="419065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Framework (1 pretext task)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56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39F6DF-2737-7389-6355-DF31D93B1478}"/>
              </a:ext>
            </a:extLst>
          </p:cNvPr>
          <p:cNvSpPr txBox="1"/>
          <p:nvPr/>
        </p:nvSpPr>
        <p:spPr>
          <a:xfrm>
            <a:off x="7331695" y="5931908"/>
            <a:ext cx="4050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Linear layer,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2-layer MLP with 256 hidden-dimensions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0CBCF78-8060-E2E7-C40E-5E56384F9584}"/>
              </a:ext>
            </a:extLst>
          </p:cNvPr>
          <p:cNvSpPr/>
          <p:nvPr/>
        </p:nvSpPr>
        <p:spPr>
          <a:xfrm>
            <a:off x="6136865" y="2636196"/>
            <a:ext cx="1059464" cy="3054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4AD474-7C8E-6426-5DC0-2DF2E61D52FA}"/>
              </a:ext>
            </a:extLst>
          </p:cNvPr>
          <p:cNvSpPr txBox="1"/>
          <p:nvPr/>
        </p:nvSpPr>
        <p:spPr>
          <a:xfrm>
            <a:off x="3980674" y="5956027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4-layer Conv1D with </a:t>
            </a:r>
            <a:r>
              <a:rPr lang="en-US" dirty="0" err="1">
                <a:solidFill>
                  <a:srgbClr val="FF0000"/>
                </a:solidFill>
                <a:effectLst/>
              </a:rPr>
              <a:t>ReLU</a:t>
            </a:r>
            <a:r>
              <a:rPr lang="en-US" dirty="0">
                <a:solidFill>
                  <a:srgbClr val="FF0000"/>
                </a:solidFill>
                <a:effectLst/>
              </a:rPr>
              <a:t> and BN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2B83306-860A-4CFA-BC6C-ABD85CAAA289}"/>
              </a:ext>
            </a:extLst>
          </p:cNvPr>
          <p:cNvSpPr/>
          <p:nvPr/>
        </p:nvSpPr>
        <p:spPr>
          <a:xfrm>
            <a:off x="7437635" y="2468880"/>
            <a:ext cx="636517" cy="317608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C859F1-AAE4-C0D9-E0DA-81014867258D}"/>
              </a:ext>
            </a:extLst>
          </p:cNvPr>
          <p:cNvSpPr txBox="1"/>
          <p:nvPr/>
        </p:nvSpPr>
        <p:spPr>
          <a:xfrm>
            <a:off x="8112579" y="2284214"/>
            <a:ext cx="9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</a:rPr>
              <a:t>separate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5FA952-E056-0B4F-D8DC-25CFC4A070A0}"/>
              </a:ext>
            </a:extLst>
          </p:cNvPr>
          <p:cNvSpPr txBox="1"/>
          <p:nvPr/>
        </p:nvSpPr>
        <p:spPr>
          <a:xfrm>
            <a:off x="5315615" y="2435691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shared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Downstream task (main task)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57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EB9603-41FC-2142-1EF6-48DFA01FE4A3}"/>
              </a:ext>
            </a:extLst>
          </p:cNvPr>
          <p:cNvSpPr/>
          <p:nvPr/>
        </p:nvSpPr>
        <p:spPr>
          <a:xfrm>
            <a:off x="160437" y="4069556"/>
            <a:ext cx="11871126" cy="18807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13B925-586B-68E6-E5FF-10BEFC7139A4}"/>
              </a:ext>
            </a:extLst>
          </p:cNvPr>
          <p:cNvSpPr txBox="1"/>
          <p:nvPr/>
        </p:nvSpPr>
        <p:spPr>
          <a:xfrm>
            <a:off x="3464951" y="4199524"/>
            <a:ext cx="21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One sample at a 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5215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Pretext task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58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EB9603-41FC-2142-1EF6-48DFA01FE4A3}"/>
              </a:ext>
            </a:extLst>
          </p:cNvPr>
          <p:cNvSpPr/>
          <p:nvPr/>
        </p:nvSpPr>
        <p:spPr>
          <a:xfrm>
            <a:off x="160437" y="1919825"/>
            <a:ext cx="11871126" cy="21650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2C6D07-D87D-6381-74C0-865B8AE7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47" y="9144"/>
            <a:ext cx="5675851" cy="403047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FD60340-EB9B-B109-B0FF-22D12085FAFC}"/>
              </a:ext>
            </a:extLst>
          </p:cNvPr>
          <p:cNvSpPr txBox="1"/>
          <p:nvPr/>
        </p:nvSpPr>
        <p:spPr>
          <a:xfrm>
            <a:off x="4272023" y="6157242"/>
            <a:ext cx="30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 “</a:t>
            </a:r>
            <a:r>
              <a:rPr lang="en-US" altLang="zh-TW" dirty="0" err="1"/>
              <a:t>concat</a:t>
            </a:r>
            <a:r>
              <a:rPr lang="en-US" altLang="zh-TW" dirty="0"/>
              <a:t>” just like </a:t>
            </a:r>
            <a:r>
              <a:rPr lang="en-US" altLang="zh-TW" dirty="0" err="1"/>
              <a:t>SelfTime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617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(BERT-DTW) Self-Supervised Pre-training for Time Series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 with </a:t>
            </a:r>
            <a:br>
              <a:rPr lang="en-US" dirty="0"/>
            </a:br>
            <a:r>
              <a:rPr lang="en-US" dirty="0"/>
              <a:t>Matrix Factorization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36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BERT-DTW – Framework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67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BERT-DTW – Encoder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61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F0A384-E14A-DCC8-CA1C-474C163E2F84}"/>
              </a:ext>
            </a:extLst>
          </p:cNvPr>
          <p:cNvSpPr/>
          <p:nvPr/>
        </p:nvSpPr>
        <p:spPr>
          <a:xfrm>
            <a:off x="2690061" y="4045356"/>
            <a:ext cx="6811878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E12107-F77D-AD31-721B-B67BF607A561}"/>
              </a:ext>
            </a:extLst>
          </p:cNvPr>
          <p:cNvSpPr/>
          <p:nvPr/>
        </p:nvSpPr>
        <p:spPr>
          <a:xfrm>
            <a:off x="5829299" y="1270813"/>
            <a:ext cx="3672639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2BBD95-7BF0-004D-B15E-43B3289C06D9}"/>
              </a:ext>
            </a:extLst>
          </p:cNvPr>
          <p:cNvSpPr txBox="1"/>
          <p:nvPr/>
        </p:nvSpPr>
        <p:spPr>
          <a:xfrm>
            <a:off x="5962650" y="1626880"/>
            <a:ext cx="59150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Stacking 4 self-attention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</a:t>
            </a:r>
            <a:r>
              <a:rPr lang="en-US" altLang="zh-TW" sz="2400" dirty="0">
                <a:effectLst/>
              </a:rPr>
              <a:t>he original linear layer is replaced by a series of </a:t>
            </a:r>
            <a:r>
              <a:rPr lang="en-US" altLang="zh-TW" sz="2400" dirty="0">
                <a:solidFill>
                  <a:srgbClr val="FF0000"/>
                </a:solidFill>
                <a:effectLst/>
              </a:rPr>
              <a:t>convolution layers (conv1d)</a:t>
            </a:r>
            <a:r>
              <a:rPr lang="en-US" altLang="zh-TW" sz="2400" dirty="0">
                <a:effectLst/>
              </a:rPr>
              <a:t> with different kernel sizes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 = 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kernel_size</a:t>
            </a:r>
            <a:r>
              <a:rPr lang="en-US" altLang="zh-TW" sz="2400" dirty="0"/>
              <a:t> = {3, 5, 7, 9, 11, 13, 15, 17, 19, 21, 23, 25}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65536-BD4A-DD76-1D1B-1AE023461322}"/>
              </a:ext>
            </a:extLst>
          </p:cNvPr>
          <p:cNvSpPr txBox="1"/>
          <p:nvPr/>
        </p:nvSpPr>
        <p:spPr>
          <a:xfrm>
            <a:off x="2453015" y="5454496"/>
            <a:ext cx="7285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Solve the time series tokenization problem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409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BERT-DTW – First Pretext Task: Denoising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62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F0A384-E14A-DCC8-CA1C-474C163E2F84}"/>
              </a:ext>
            </a:extLst>
          </p:cNvPr>
          <p:cNvSpPr/>
          <p:nvPr/>
        </p:nvSpPr>
        <p:spPr>
          <a:xfrm>
            <a:off x="2690061" y="1270813"/>
            <a:ext cx="6811878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3C06F0-E27F-90D8-E589-7CBCB6DD58D9}"/>
              </a:ext>
            </a:extLst>
          </p:cNvPr>
          <p:cNvSpPr/>
          <p:nvPr/>
        </p:nvSpPr>
        <p:spPr>
          <a:xfrm>
            <a:off x="5819775" y="4042220"/>
            <a:ext cx="3682164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D8860A-DE42-7EE2-D3C5-87E3CC0E03E6}"/>
              </a:ext>
            </a:extLst>
          </p:cNvPr>
          <p:cNvSpPr txBox="1"/>
          <p:nvPr/>
        </p:nvSpPr>
        <p:spPr>
          <a:xfrm>
            <a:off x="2790825" y="2242586"/>
            <a:ext cx="763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Adding noise to the sub-series of the time series (good)</a:t>
            </a:r>
          </a:p>
          <a:p>
            <a:pPr marL="342900" indent="-342900">
              <a:buAutoNum type="arabicPeriod"/>
            </a:pPr>
            <a:r>
              <a:rPr lang="en-US" altLang="zh-TW" sz="2400" dirty="0"/>
              <a:t>Adding noise to several moments in the time series (bad)</a:t>
            </a:r>
            <a:endParaRPr lang="zh-TW" altLang="en-US" sz="2400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9EF10341-6B0F-5F82-0128-BA76B6A80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01" y="3448050"/>
            <a:ext cx="265784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9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1076160" cy="1325563"/>
          </a:xfrm>
        </p:spPr>
        <p:txBody>
          <a:bodyPr>
            <a:normAutofit/>
          </a:bodyPr>
          <a:lstStyle/>
          <a:p>
            <a:r>
              <a:rPr lang="en-US" dirty="0"/>
              <a:t>BERT-DTW – Second Pretext Task:</a:t>
            </a:r>
            <a:br>
              <a:rPr lang="en-US" dirty="0"/>
            </a:br>
            <a:r>
              <a:rPr lang="en-US" altLang="zh-TW" dirty="0"/>
              <a:t>Similarity Discrimination Based on DTW (SDBD)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63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3C06F0-E27F-90D8-E589-7CBCB6DD58D9}"/>
              </a:ext>
            </a:extLst>
          </p:cNvPr>
          <p:cNvSpPr/>
          <p:nvPr/>
        </p:nvSpPr>
        <p:spPr>
          <a:xfrm>
            <a:off x="2690061" y="1267677"/>
            <a:ext cx="3129714" cy="55490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D9A64DFB-A284-69A1-5305-A3F965CE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8" y="5214852"/>
            <a:ext cx="4715533" cy="1228896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6D88DF86-C42B-B418-4035-A9D5F1C7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8" y="4184440"/>
            <a:ext cx="4429743" cy="6858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38F2C1-066E-E144-FE98-A20CF3666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58" y="1526481"/>
            <a:ext cx="4573135" cy="24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(TC-F) Self-Supervised Contrastive Pre-Training For Time Series via Time-Frequency Consistency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49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9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433FB-EA6B-A82C-257A-6AF58043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dataset with reproducibility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64D0CF-110A-633B-634E-35E65C1CB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open dataset, only one of these is usable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first one is </a:t>
            </a:r>
            <a:r>
              <a:rPr lang="en-US" dirty="0">
                <a:solidFill>
                  <a:srgbClr val="FF0000"/>
                </a:solidFill>
              </a:rPr>
              <a:t>time series regression</a:t>
            </a:r>
          </a:p>
          <a:p>
            <a:pPr lvl="1"/>
            <a:r>
              <a:rPr lang="en-US" dirty="0"/>
              <a:t>The last two are </a:t>
            </a:r>
            <a:r>
              <a:rPr lang="en-US" dirty="0">
                <a:solidFill>
                  <a:srgbClr val="FF0000"/>
                </a:solidFill>
              </a:rPr>
              <a:t>time series forecasting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3271A-9A87-B8C3-FDE9-18AE76DE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66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0F0A971-62D4-69F9-250F-104D1B09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66" y="2341387"/>
            <a:ext cx="8049748" cy="20195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7C36AD0-0E58-83B4-CB45-FA8EC726779A}"/>
              </a:ext>
            </a:extLst>
          </p:cNvPr>
          <p:cNvSpPr txBox="1"/>
          <p:nvPr/>
        </p:nvSpPr>
        <p:spPr>
          <a:xfrm>
            <a:off x="2419795" y="5767368"/>
            <a:ext cx="8049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Theses are all time series forecasting dataset!</a:t>
            </a:r>
          </a:p>
          <a:p>
            <a:r>
              <a:rPr lang="en-US" sz="2800" dirty="0">
                <a:solidFill>
                  <a:srgbClr val="00B0F0"/>
                </a:solidFill>
              </a:rPr>
              <a:t>(We can use all this data to our experiments)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01C3089-0F02-F533-246E-5003AF11FC6A}"/>
              </a:ext>
            </a:extLst>
          </p:cNvPr>
          <p:cNvGrpSpPr/>
          <p:nvPr/>
        </p:nvGrpSpPr>
        <p:grpSpPr>
          <a:xfrm>
            <a:off x="1151940" y="2758125"/>
            <a:ext cx="587160" cy="1469520"/>
            <a:chOff x="1151940" y="2758125"/>
            <a:chExt cx="587160" cy="14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0E9CEE3D-0F46-66D5-D27A-70D18EF4C081}"/>
                    </a:ext>
                  </a:extLst>
                </p14:cNvPr>
                <p14:cNvContentPartPr/>
                <p14:nvPr/>
              </p14:nvContentPartPr>
              <p14:xfrm>
                <a:off x="1151940" y="2758125"/>
                <a:ext cx="432360" cy="51624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0E9CEE3D-0F46-66D5-D27A-70D18EF4C0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3940" y="2740125"/>
                  <a:ext cx="4680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F52FC74D-449A-0D7F-F8F4-FA294B4703E9}"/>
                    </a:ext>
                  </a:extLst>
                </p14:cNvPr>
                <p14:cNvContentPartPr/>
                <p14:nvPr/>
              </p14:nvContentPartPr>
              <p14:xfrm>
                <a:off x="1208100" y="3453285"/>
                <a:ext cx="296640" cy="41292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F52FC74D-449A-0D7F-F8F4-FA294B4703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0100" y="3435645"/>
                  <a:ext cx="3322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47B3BFC4-1237-F50A-1A4D-AF4A4F9A8E51}"/>
                    </a:ext>
                  </a:extLst>
                </p14:cNvPr>
                <p14:cNvContentPartPr/>
                <p14:nvPr/>
              </p14:nvContentPartPr>
              <p14:xfrm>
                <a:off x="1285500" y="3772245"/>
                <a:ext cx="453600" cy="45540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47B3BFC4-1237-F50A-1A4D-AF4A4F9A8E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7860" y="3754605"/>
                  <a:ext cx="489240" cy="49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6891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D812B-F631-D16D-F369-0F719E47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A93F4-18B1-0116-17DF-304D93AEB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64B74-1AE5-323C-77AE-D4B8F386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77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3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F99D8-CE81-2B82-5D39-684909D3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 journals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8AB3F5D-2C3B-6234-2329-77249688A4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2648" y="1825625"/>
          <a:ext cx="11666701" cy="34747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993297">
                  <a:extLst>
                    <a:ext uri="{9D8B030D-6E8A-4147-A177-3AD203B41FA5}">
                      <a16:colId xmlns:a16="http://schemas.microsoft.com/office/drawing/2014/main" val="3123078472"/>
                    </a:ext>
                  </a:extLst>
                </a:gridCol>
                <a:gridCol w="1738265">
                  <a:extLst>
                    <a:ext uri="{9D8B030D-6E8A-4147-A177-3AD203B41FA5}">
                      <a16:colId xmlns:a16="http://schemas.microsoft.com/office/drawing/2014/main" val="4214934052"/>
                    </a:ext>
                  </a:extLst>
                </a:gridCol>
                <a:gridCol w="1457608">
                  <a:extLst>
                    <a:ext uri="{9D8B030D-6E8A-4147-A177-3AD203B41FA5}">
                      <a16:colId xmlns:a16="http://schemas.microsoft.com/office/drawing/2014/main" val="956545244"/>
                    </a:ext>
                  </a:extLst>
                </a:gridCol>
                <a:gridCol w="1303699">
                  <a:extLst>
                    <a:ext uri="{9D8B030D-6E8A-4147-A177-3AD203B41FA5}">
                      <a16:colId xmlns:a16="http://schemas.microsoft.com/office/drawing/2014/main" val="36207761"/>
                    </a:ext>
                  </a:extLst>
                </a:gridCol>
                <a:gridCol w="1173832">
                  <a:extLst>
                    <a:ext uri="{9D8B030D-6E8A-4147-A177-3AD203B41FA5}">
                      <a16:colId xmlns:a16="http://schemas.microsoft.com/office/drawing/2014/main" val="52819402"/>
                    </a:ext>
                  </a:extLst>
                </a:gridCol>
              </a:tblGrid>
              <a:tr h="4358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Journal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NYCU</a:t>
                      </a:r>
                      <a:br>
                        <a:rPr lang="en-US" altLang="zh-TW" sz="2400" dirty="0"/>
                      </a:br>
                      <a:r>
                        <a:rPr lang="en-US" altLang="zh-TW" sz="2400" dirty="0"/>
                        <a:t>Standard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Impact Factor from IEEE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2-year 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H</a:t>
                      </a:r>
                      <a:r>
                        <a:rPr lang="zh-TW" altLang="en-US" sz="2400" dirty="0"/>
                        <a:t> </a:t>
                      </a:r>
                      <a:r>
                        <a:rPr lang="en-US" altLang="zh-TW" sz="2400" dirty="0"/>
                        <a:t>index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1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(ACM) 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(IEEE) TNNLS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14.255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10.472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439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IEEE Transactions on Industrial Informatics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11.648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IEEE Transactions on Industry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5.212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56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IEEE Transactions on Industrial Electronics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8.162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9.051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848959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D49813-5547-5EA6-968A-52144919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69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24F447-044B-A367-24AE-85EB534177F4}"/>
              </a:ext>
            </a:extLst>
          </p:cNvPr>
          <p:cNvSpPr txBox="1"/>
          <p:nvPr/>
        </p:nvSpPr>
        <p:spPr>
          <a:xfrm>
            <a:off x="838200" y="5498355"/>
            <a:ext cx="10324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u="sng" dirty="0"/>
              <a:t>Impact Factor</a:t>
            </a:r>
            <a:r>
              <a:rPr lang="en-US" sz="2000" dirty="0"/>
              <a:t>: the number of citations that articles published in that journal receive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1" u="sng" dirty="0"/>
              <a:t>H-index</a:t>
            </a:r>
            <a:r>
              <a:rPr lang="en-US" sz="2000" dirty="0"/>
              <a:t>: the number of papers (h) published in a journal that have been cited at least h times.</a:t>
            </a:r>
          </a:p>
        </p:txBody>
      </p:sp>
    </p:spTree>
    <p:extLst>
      <p:ext uri="{BB962C8B-B14F-4D97-AF65-F5344CB8AC3E}">
        <p14:creationId xmlns:p14="http://schemas.microsoft.com/office/powerpoint/2010/main" val="295613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C5177-D427-A686-AF66-0F54BC73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694348-C28F-DA41-D956-6E34AF17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87718" cy="4351338"/>
              </a:xfrm>
            </p:spPr>
            <p:txBody>
              <a:bodyPr/>
              <a:lstStyle/>
              <a:p>
                <a:r>
                  <a:rPr lang="en-US" dirty="0"/>
                  <a:t>Input</a:t>
                </a:r>
              </a:p>
              <a:p>
                <a:pPr lvl="1"/>
                <a:r>
                  <a:rPr lang="en-US" dirty="0"/>
                  <a:t>Multivariate time series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TW" dirty="0"/>
                  <a:t> for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=1…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 is number of sensors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Output</a:t>
                </a:r>
              </a:p>
              <a:p>
                <a:pPr lvl="1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Qualities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dirty="0"/>
                  <a:t>number of qualities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694348-C28F-DA41-D956-6E34AF17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87718" cy="4351338"/>
              </a:xfrm>
              <a:blipFill>
                <a:blip r:embed="rId2"/>
                <a:stretch>
                  <a:fillRect l="-16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A17FCFC-2EA2-E582-84CE-26D0A64CC4EC}"/>
              </a:ext>
            </a:extLst>
          </p:cNvPr>
          <p:cNvSpPr/>
          <p:nvPr/>
        </p:nvSpPr>
        <p:spPr>
          <a:xfrm rot="16200000" flipH="1">
            <a:off x="7338092" y="3360834"/>
            <a:ext cx="3944099" cy="118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6AA208-87C7-9EF6-A435-0969D342A926}"/>
              </a:ext>
            </a:extLst>
          </p:cNvPr>
          <p:cNvSpPr/>
          <p:nvPr/>
        </p:nvSpPr>
        <p:spPr>
          <a:xfrm rot="16200000" flipH="1">
            <a:off x="8278734" y="3603534"/>
            <a:ext cx="3944098" cy="6979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5FC7C7-3A85-60A0-9D52-165171DEDD73}"/>
              </a:ext>
            </a:extLst>
          </p:cNvPr>
          <p:cNvSpPr txBox="1"/>
          <p:nvPr/>
        </p:nvSpPr>
        <p:spPr>
          <a:xfrm flipH="1">
            <a:off x="8706958" y="1434956"/>
            <a:ext cx="118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31CDCB7-5C93-8CFF-FECD-EF108D76B3B0}"/>
              </a:ext>
            </a:extLst>
          </p:cNvPr>
          <p:cNvSpPr txBox="1"/>
          <p:nvPr/>
        </p:nvSpPr>
        <p:spPr>
          <a:xfrm flipH="1">
            <a:off x="9679619" y="1434948"/>
            <a:ext cx="118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qualities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D47178-67D9-26A6-5FC9-62D75C8E4751}"/>
              </a:ext>
            </a:extLst>
          </p:cNvPr>
          <p:cNvCxnSpPr>
            <a:cxnSpLocks/>
          </p:cNvCxnSpPr>
          <p:nvPr/>
        </p:nvCxnSpPr>
        <p:spPr>
          <a:xfrm>
            <a:off x="11066659" y="1980459"/>
            <a:ext cx="0" cy="394409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702EB-4FF6-3E49-B7D2-8A2D0372FA14}"/>
              </a:ext>
            </a:extLst>
          </p:cNvPr>
          <p:cNvSpPr txBox="1"/>
          <p:nvPr/>
        </p:nvSpPr>
        <p:spPr>
          <a:xfrm flipH="1">
            <a:off x="11135197" y="371022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BCCC59-64BE-9474-DC44-5F62DC9FD19F}"/>
              </a:ext>
            </a:extLst>
          </p:cNvPr>
          <p:cNvSpPr/>
          <p:nvPr/>
        </p:nvSpPr>
        <p:spPr>
          <a:xfrm rot="16200000" flipH="1">
            <a:off x="8322526" y="2092235"/>
            <a:ext cx="1837768" cy="161420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BCF6EF-3418-C679-5019-A3F194B222D6}"/>
              </a:ext>
            </a:extLst>
          </p:cNvPr>
          <p:cNvSpPr/>
          <p:nvPr/>
        </p:nvSpPr>
        <p:spPr>
          <a:xfrm rot="16200000" flipH="1">
            <a:off x="9983379" y="3555585"/>
            <a:ext cx="412376" cy="93764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9AEC41-A22A-494E-0A84-8AC3795C0189}"/>
              </a:ext>
            </a:extLst>
          </p:cNvPr>
          <p:cNvSpPr/>
          <p:nvPr/>
        </p:nvSpPr>
        <p:spPr>
          <a:xfrm rot="16200000" flipH="1">
            <a:off x="8427301" y="2504611"/>
            <a:ext cx="1837768" cy="1614205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6659B1-4FA2-B8FB-4099-77A782F9701F}"/>
              </a:ext>
            </a:extLst>
          </p:cNvPr>
          <p:cNvSpPr/>
          <p:nvPr/>
        </p:nvSpPr>
        <p:spPr>
          <a:xfrm rot="16200000" flipH="1">
            <a:off x="10088154" y="3967961"/>
            <a:ext cx="412376" cy="937649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BB3CEF8E-3181-24B5-0ACB-A9B387C3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21F6EE9-8CB2-2695-ED6D-A210A74DA597}"/>
                  </a:ext>
                </a:extLst>
              </p:cNvPr>
              <p:cNvSpPr txBox="1"/>
              <p:nvPr/>
            </p:nvSpPr>
            <p:spPr>
              <a:xfrm>
                <a:off x="2143487" y="1876647"/>
                <a:ext cx="723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𝑛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21F6EE9-8CB2-2695-ED6D-A210A74D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87" y="1876647"/>
                <a:ext cx="723788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AA8074-3755-ADF8-E21A-2FE7F4A91288}"/>
                  </a:ext>
                </a:extLst>
              </p:cNvPr>
              <p:cNvSpPr txBox="1"/>
              <p:nvPr/>
            </p:nvSpPr>
            <p:spPr>
              <a:xfrm>
                <a:off x="2215302" y="3626872"/>
                <a:ext cx="7657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(1,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𝑚</m:t>
                      </m:r>
                      <m:r>
                        <a:rPr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4AA8074-3755-ADF8-E21A-2FE7F4A91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302" y="3626872"/>
                <a:ext cx="765787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BE53E67-50E8-ACDD-A693-715838028790}"/>
                  </a:ext>
                </a:extLst>
              </p:cNvPr>
              <p:cNvSpPr txBox="1"/>
              <p:nvPr/>
            </p:nvSpPr>
            <p:spPr>
              <a:xfrm>
                <a:off x="1798160" y="5377097"/>
                <a:ext cx="40536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𝑏𝑎𝑡𝑐h</m:t>
                      </m:r>
                      <m:r>
                        <a:rPr lang="en-US" altLang="zh-TW" sz="24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zh-TW" sz="24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TW" sz="24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BE53E67-50E8-ACDD-A693-71583802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60" y="5377097"/>
                <a:ext cx="4053674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04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D6AEC6-E8E2-9C04-69ED-C3658BB5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of time series in different libraries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80194-A5A9-CABB-A1AE-9D0387FE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  <a:p>
            <a:pPr lvl="1"/>
            <a:r>
              <a:rPr lang="en-US" dirty="0"/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batch_size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features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batch_size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features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Darts (not that important)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features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batch_size</a:t>
            </a:r>
            <a:r>
              <a:rPr lang="en-US" dirty="0"/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A171647-5778-E405-54AB-708944F6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625" y="657542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42F468-C848-44ED-8E30-E2DE1538DA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6E85">
                    <a:tint val="75000"/>
                  </a:srgbClr>
                </a:solidFill>
                <a:effectLst/>
                <a:uLnTx/>
                <a:uFillTx/>
                <a:latin typeface="jf-openhuninn-1.1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6E85">
                  <a:tint val="75000"/>
                </a:srgbClr>
              </a:solidFill>
              <a:effectLst/>
              <a:uLnTx/>
              <a:uFillTx/>
              <a:latin typeface="jf-openhuninn-1.1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11AA555-95AF-7E7F-D9B3-701D8CC8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69" y="1640080"/>
            <a:ext cx="5744377" cy="1629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92DAC2-2794-C920-4CE5-3051CF98F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70" y="3790415"/>
            <a:ext cx="7009355" cy="11518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77208D2-6B82-63B5-F533-2DB84B9B6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60" t="11202"/>
          <a:stretch/>
        </p:blipFill>
        <p:spPr>
          <a:xfrm>
            <a:off x="5115969" y="5363468"/>
            <a:ext cx="7009355" cy="130431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D91303F-F72A-5914-8B04-D3A5B9691F47}"/>
              </a:ext>
            </a:extLst>
          </p:cNvPr>
          <p:cNvSpPr txBox="1"/>
          <p:nvPr/>
        </p:nvSpPr>
        <p:spPr>
          <a:xfrm>
            <a:off x="5020321" y="3443837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5"/>
              </a:rPr>
              <a:t>PyTorch’s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5"/>
              </a:rPr>
              <a:t> Conv1d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</a:rPr>
              <a:t>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38F064-10CB-797A-E9F8-BFF3E406FDFF}"/>
              </a:ext>
            </a:extLst>
          </p:cNvPr>
          <p:cNvSpPr txBox="1"/>
          <p:nvPr/>
        </p:nvSpPr>
        <p:spPr>
          <a:xfrm>
            <a:off x="5020321" y="5013956"/>
            <a:ext cx="246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6"/>
              </a:rPr>
              <a:t>PyTorch’s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6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6"/>
              </a:rPr>
              <a:t>BatchNorm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6"/>
              </a:rPr>
              <a:t>1d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</a:rPr>
              <a:t>: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F7B199-2006-8139-2DB9-0FD5A29C658C}"/>
              </a:ext>
            </a:extLst>
          </p:cNvPr>
          <p:cNvSpPr txBox="1"/>
          <p:nvPr/>
        </p:nvSpPr>
        <p:spPr>
          <a:xfrm>
            <a:off x="5020321" y="1305923"/>
            <a:ext cx="22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  <a:hlinkClick r:id="rId7"/>
              </a:rPr>
              <a:t>TensorFlow’s Conv1D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E85"/>
                </a:solidFill>
                <a:effectLst/>
                <a:uLnTx/>
                <a:uFillTx/>
                <a:latin typeface="jf-openhuninn-1.1"/>
                <a:cs typeface="+mn-cs"/>
              </a:rPr>
              <a:t>: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B0AD8DB-600D-E91A-8029-9AF39CBD6725}"/>
              </a:ext>
            </a:extLst>
          </p:cNvPr>
          <p:cNvSpPr/>
          <p:nvPr/>
        </p:nvSpPr>
        <p:spPr>
          <a:xfrm>
            <a:off x="609598" y="5164212"/>
            <a:ext cx="4210698" cy="86903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jf-openhuninn-1.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021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22400-4768-696D-1F0C-CA35DE85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D06342-9036-5269-619D-879253009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KAIS</a:t>
            </a:r>
          </a:p>
          <a:p>
            <a:pPr lvl="1"/>
            <a:r>
              <a:rPr lang="en-US" dirty="0"/>
              <a:t>NYCU: Top-B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IJCAI</a:t>
            </a:r>
          </a:p>
          <a:p>
            <a:pPr lvl="1"/>
            <a:r>
              <a:rPr lang="en-US" dirty="0"/>
              <a:t>Ranking: 14</a:t>
            </a:r>
          </a:p>
          <a:p>
            <a:pPr lvl="1"/>
            <a:r>
              <a:rPr lang="en-US" dirty="0"/>
              <a:t>NYCU: Top-A</a:t>
            </a:r>
          </a:p>
          <a:p>
            <a:pPr lvl="1"/>
            <a:r>
              <a:rPr lang="en-US" b="1" dirty="0"/>
              <a:t>(Last year) Full paper submission deadline: January 14, 2022</a:t>
            </a:r>
          </a:p>
          <a:p>
            <a:pPr lvl="1"/>
            <a:r>
              <a:rPr lang="en-US" dirty="0"/>
              <a:t>All paper submissions to the main track must have a maximum of </a:t>
            </a:r>
            <a:r>
              <a:rPr lang="en-US" b="1" dirty="0">
                <a:solidFill>
                  <a:srgbClr val="FF0000"/>
                </a:solidFill>
              </a:rPr>
              <a:t>six pages</a:t>
            </a:r>
            <a:r>
              <a:rPr lang="en-US" dirty="0"/>
              <a:t>, plus at most one for references/acknowledgements/ethics statement.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CA1EB5-B090-CA25-AC80-54F663F1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670A3E89-E7B0-0A40-C4C8-EF0E30F81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22"/>
          <a:stretch/>
        </p:blipFill>
        <p:spPr>
          <a:xfrm>
            <a:off x="197232" y="2629469"/>
            <a:ext cx="11797535" cy="15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97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B44AD-D566-DE4B-AEAB-95FEDA24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TCN with Encoder-Decoder architecture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1DAA9-4FFB-5B43-E840-7CE58792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DeepTCN</a:t>
            </a:r>
            <a:r>
              <a:rPr lang="en-US" dirty="0"/>
              <a:t>) Probabilistic Forecasting with Temporal Convolutional Neural Network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Neurocomputing (Q1) 2019, #citations = 116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Series Encodings with Temporal Convolutional Networks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BIOMA 2020, #citations = 12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Temporal convolutional autoencoder for unsupervised anomaly detection in time series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Applied Soft Computing (Q1) 2021 , #citations = 14</a:t>
            </a:r>
          </a:p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D00EE1-D722-76AB-68F3-10A73693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7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16112-BD5A-1678-35BF-CD7BB80A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List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D10895-3F3E-B79D-7B69-2968E9769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pPr lvl="1"/>
            <a:r>
              <a:rPr lang="en-US" dirty="0"/>
              <a:t>Dataset and </a:t>
            </a:r>
            <a:r>
              <a:rPr lang="en-US" dirty="0" err="1"/>
              <a:t>dataloader</a:t>
            </a:r>
            <a:r>
              <a:rPr lang="en-US" dirty="0"/>
              <a:t> for MCMP dataset</a:t>
            </a:r>
          </a:p>
          <a:p>
            <a:pPr lvl="1"/>
            <a:r>
              <a:rPr lang="en-US" dirty="0"/>
              <a:t>DNN (failed to run with </a:t>
            </a:r>
            <a:r>
              <a:rPr lang="en-US" dirty="0" err="1"/>
              <a:t>pytorch</a:t>
            </a:r>
            <a:r>
              <a:rPr lang="en-US" dirty="0"/>
              <a:t>-lightning)</a:t>
            </a:r>
          </a:p>
          <a:p>
            <a:r>
              <a:rPr lang="en-US" dirty="0"/>
              <a:t>To do</a:t>
            </a:r>
          </a:p>
          <a:p>
            <a:pPr lvl="1"/>
            <a:r>
              <a:rPr lang="en-US" dirty="0"/>
              <a:t>PRESAGE-Net (with TCN encoder-decoder architecture)</a:t>
            </a:r>
          </a:p>
          <a:p>
            <a:pPr lvl="1"/>
            <a:r>
              <a:rPr lang="en-US" dirty="0"/>
              <a:t>Other methods</a:t>
            </a:r>
          </a:p>
          <a:p>
            <a:pPr lvl="2"/>
            <a:r>
              <a:rPr lang="en-US" dirty="0"/>
              <a:t>CNN, LSTM, LSTM-Autoencoder</a:t>
            </a:r>
          </a:p>
          <a:p>
            <a:pPr lvl="2"/>
            <a:r>
              <a:rPr lang="en-US" dirty="0"/>
              <a:t>Darts (</a:t>
            </a:r>
            <a:r>
              <a:rPr lang="en-US" dirty="0" err="1"/>
              <a:t>Nbeats</a:t>
            </a:r>
            <a:r>
              <a:rPr lang="en-US" dirty="0"/>
              <a:t>, TFT, </a:t>
            </a:r>
            <a:r>
              <a:rPr lang="en-US" dirty="0" err="1"/>
              <a:t>NHiTs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Other 2 datasets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508082-4BA8-0AF7-ACE3-61EB6804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533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F69D8-1C87-4624-9B12-62DD2139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 To Do List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E0CBBA-DCA9-37CF-3EC2-419E622A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55B8E1-A9B3-9924-BF35-B489DB8D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4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B4A52-9545-D3B6-932B-D4DC85AB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89656" cy="1325563"/>
          </a:xfrm>
        </p:spPr>
        <p:txBody>
          <a:bodyPr>
            <a:normAutofit/>
          </a:bodyPr>
          <a:lstStyle/>
          <a:p>
            <a:r>
              <a:rPr lang="en-US" dirty="0"/>
              <a:t>Attention Mechanism with Matrix Factorization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510A6-A7D9-F95B-78D3-47E5FA1B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8</a:t>
            </a:fld>
            <a:endParaRPr lang="en-US"/>
          </a:p>
        </p:txBody>
      </p: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74EC2439-18FB-1042-C598-0A0D54AF2B34}"/>
              </a:ext>
            </a:extLst>
          </p:cNvPr>
          <p:cNvGrpSpPr/>
          <p:nvPr/>
        </p:nvGrpSpPr>
        <p:grpSpPr>
          <a:xfrm>
            <a:off x="8927866" y="125082"/>
            <a:ext cx="3315161" cy="4365784"/>
            <a:chOff x="8434307" y="1558773"/>
            <a:chExt cx="3315161" cy="436578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DCECA9-6470-F572-195A-989FE7D91929}"/>
                </a:ext>
              </a:extLst>
            </p:cNvPr>
            <p:cNvSpPr/>
            <p:nvPr/>
          </p:nvSpPr>
          <p:spPr>
            <a:xfrm rot="16200000" flipH="1">
              <a:off x="7338092" y="3360834"/>
              <a:ext cx="3944099" cy="118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A6C2D3C-0EA5-4A5D-E8FB-B510A7A7ECC5}"/>
                </a:ext>
              </a:extLst>
            </p:cNvPr>
            <p:cNvSpPr/>
            <p:nvPr/>
          </p:nvSpPr>
          <p:spPr>
            <a:xfrm rot="16200000" flipH="1">
              <a:off x="8278734" y="3603534"/>
              <a:ext cx="3944098" cy="6979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4D46D90-DE91-6C26-62EA-C864650CFB5B}"/>
                </a:ext>
              </a:extLst>
            </p:cNvPr>
            <p:cNvSpPr txBox="1"/>
            <p:nvPr/>
          </p:nvSpPr>
          <p:spPr>
            <a:xfrm flipH="1">
              <a:off x="8706958" y="1558781"/>
              <a:ext cx="1183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features</a:t>
              </a: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98090F3-9BAA-D7DC-E047-CA8327A55CDA}"/>
                </a:ext>
              </a:extLst>
            </p:cNvPr>
            <p:cNvSpPr txBox="1"/>
            <p:nvPr/>
          </p:nvSpPr>
          <p:spPr>
            <a:xfrm flipH="1">
              <a:off x="9679619" y="1558773"/>
              <a:ext cx="1183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qualities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D2568F81-6C98-9850-CAC8-AA76B73C6612}"/>
                </a:ext>
              </a:extLst>
            </p:cNvPr>
            <p:cNvCxnSpPr>
              <a:cxnSpLocks/>
            </p:cNvCxnSpPr>
            <p:nvPr/>
          </p:nvCxnSpPr>
          <p:spPr>
            <a:xfrm>
              <a:off x="11066659" y="1980459"/>
              <a:ext cx="0" cy="394409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FAEBFA6-ECB7-A25B-08E8-1D303C1C7334}"/>
                </a:ext>
              </a:extLst>
            </p:cNvPr>
            <p:cNvSpPr txBox="1"/>
            <p:nvPr/>
          </p:nvSpPr>
          <p:spPr>
            <a:xfrm flipH="1">
              <a:off x="11135197" y="3710227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time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807D283-BA30-6C81-4C11-9F5D89880281}"/>
                </a:ext>
              </a:extLst>
            </p:cNvPr>
            <p:cNvSpPr/>
            <p:nvPr/>
          </p:nvSpPr>
          <p:spPr>
            <a:xfrm rot="16200000" flipH="1">
              <a:off x="8322526" y="2092235"/>
              <a:ext cx="1837768" cy="161420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C34D584-FBDC-BAB0-AB5E-E5C25F43B99A}"/>
                </a:ext>
              </a:extLst>
            </p:cNvPr>
            <p:cNvSpPr/>
            <p:nvPr/>
          </p:nvSpPr>
          <p:spPr>
            <a:xfrm rot="16200000" flipH="1">
              <a:off x="9983379" y="3555585"/>
              <a:ext cx="412376" cy="93764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11727DB-FDCD-3670-AA99-0E138DC7B710}"/>
              </a:ext>
            </a:extLst>
          </p:cNvPr>
          <p:cNvGrpSpPr/>
          <p:nvPr/>
        </p:nvGrpSpPr>
        <p:grpSpPr>
          <a:xfrm>
            <a:off x="-79948" y="2629767"/>
            <a:ext cx="9617414" cy="4065254"/>
            <a:chOff x="460441" y="1794719"/>
            <a:chExt cx="11235926" cy="4065254"/>
          </a:xfrm>
        </p:grpSpPr>
        <p:grpSp>
          <p:nvGrpSpPr>
            <p:cNvPr id="179" name="群組 178">
              <a:extLst>
                <a:ext uri="{FF2B5EF4-FFF2-40B4-BE49-F238E27FC236}">
                  <a16:creationId xmlns:a16="http://schemas.microsoft.com/office/drawing/2014/main" id="{F6BD5B8B-CE9A-6B0B-0E8F-2D6C801CBCFA}"/>
                </a:ext>
              </a:extLst>
            </p:cNvPr>
            <p:cNvGrpSpPr/>
            <p:nvPr/>
          </p:nvGrpSpPr>
          <p:grpSpPr>
            <a:xfrm>
              <a:off x="4952750" y="3161730"/>
              <a:ext cx="1273699" cy="1349122"/>
              <a:chOff x="3082809" y="2636910"/>
              <a:chExt cx="1273699" cy="1349122"/>
            </a:xfrm>
          </p:grpSpPr>
          <p:sp>
            <p:nvSpPr>
              <p:cNvPr id="180" name="流程圖: 人工作業 179">
                <a:extLst>
                  <a:ext uri="{FF2B5EF4-FFF2-40B4-BE49-F238E27FC236}">
                    <a16:creationId xmlns:a16="http://schemas.microsoft.com/office/drawing/2014/main" id="{A11A8A32-59ED-C8D4-114E-50787C8B6CE9}"/>
                  </a:ext>
                </a:extLst>
              </p:cNvPr>
              <p:cNvSpPr/>
              <p:nvPr/>
            </p:nvSpPr>
            <p:spPr>
              <a:xfrm rot="5400000">
                <a:off x="3080729" y="2710253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053AB1A4-5CC6-26F3-6561-AC70F798F851}"/>
                </a:ext>
              </a:extLst>
            </p:cNvPr>
            <p:cNvGrpSpPr/>
            <p:nvPr/>
          </p:nvGrpSpPr>
          <p:grpSpPr>
            <a:xfrm>
              <a:off x="4946339" y="4510851"/>
              <a:ext cx="1280110" cy="1349122"/>
              <a:chOff x="3075867" y="3986032"/>
              <a:chExt cx="1280110" cy="1349122"/>
            </a:xfrm>
          </p:grpSpPr>
          <p:sp>
            <p:nvSpPr>
              <p:cNvPr id="183" name="流程圖: 人工作業 182">
                <a:extLst>
                  <a:ext uri="{FF2B5EF4-FFF2-40B4-BE49-F238E27FC236}">
                    <a16:creationId xmlns:a16="http://schemas.microsoft.com/office/drawing/2014/main" id="{3AB3357C-F217-AF3A-D07E-536A82D13263}"/>
                  </a:ext>
                </a:extLst>
              </p:cNvPr>
              <p:cNvSpPr/>
              <p:nvPr/>
            </p:nvSpPr>
            <p:spPr>
              <a:xfrm rot="5400000">
                <a:off x="3080198" y="4059375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0118C746-F622-4CEE-E62C-25E25D3C3D03}"/>
                </a:ext>
              </a:extLst>
            </p:cNvPr>
            <p:cNvCxnSpPr>
              <a:cxnSpLocks/>
              <a:stCxn id="210" idx="3"/>
              <a:endCxn id="181" idx="1"/>
            </p:cNvCxnSpPr>
            <p:nvPr/>
          </p:nvCxnSpPr>
          <p:spPr>
            <a:xfrm flipV="1">
              <a:off x="4756585" y="3836291"/>
              <a:ext cx="196165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185">
              <a:extLst>
                <a:ext uri="{FF2B5EF4-FFF2-40B4-BE49-F238E27FC236}">
                  <a16:creationId xmlns:a16="http://schemas.microsoft.com/office/drawing/2014/main" id="{FDA35891-12C2-1CD1-4A1A-0C6952389D8E}"/>
                </a:ext>
              </a:extLst>
            </p:cNvPr>
            <p:cNvCxnSpPr>
              <a:stCxn id="180" idx="0"/>
              <a:endCxn id="189" idx="1"/>
            </p:cNvCxnSpPr>
            <p:nvPr/>
          </p:nvCxnSpPr>
          <p:spPr>
            <a:xfrm flipV="1">
              <a:off x="6226449" y="3836290"/>
              <a:ext cx="352617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186">
              <a:extLst>
                <a:ext uri="{FF2B5EF4-FFF2-40B4-BE49-F238E27FC236}">
                  <a16:creationId xmlns:a16="http://schemas.microsoft.com/office/drawing/2014/main" id="{E0842FEC-003F-AE52-9A77-1EE28A575751}"/>
                </a:ext>
              </a:extLst>
            </p:cNvPr>
            <p:cNvCxnSpPr>
              <a:stCxn id="183" idx="0"/>
              <a:endCxn id="192" idx="1"/>
            </p:cNvCxnSpPr>
            <p:nvPr/>
          </p:nvCxnSpPr>
          <p:spPr>
            <a:xfrm>
              <a:off x="6226449" y="5185412"/>
              <a:ext cx="3757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群組 187">
              <a:extLst>
                <a:ext uri="{FF2B5EF4-FFF2-40B4-BE49-F238E27FC236}">
                  <a16:creationId xmlns:a16="http://schemas.microsoft.com/office/drawing/2014/main" id="{C5590CF2-F7C0-603C-5DC8-28F9634E928D}"/>
                </a:ext>
              </a:extLst>
            </p:cNvPr>
            <p:cNvGrpSpPr/>
            <p:nvPr/>
          </p:nvGrpSpPr>
          <p:grpSpPr>
            <a:xfrm>
              <a:off x="6322540" y="3651624"/>
              <a:ext cx="954364" cy="716808"/>
              <a:chOff x="7506908" y="3651624"/>
              <a:chExt cx="954364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文字方塊 188">
                    <a:extLst>
                      <a:ext uri="{FF2B5EF4-FFF2-40B4-BE49-F238E27FC236}">
                        <a16:creationId xmlns:a16="http://schemas.microsoft.com/office/drawing/2014/main" id="{F0E74F6F-383C-2D10-6A64-6C35D20F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0DEDEFC6-3484-7B45-631D-693A7AAC6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46" r="-10448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1" name="群組 190">
              <a:extLst>
                <a:ext uri="{FF2B5EF4-FFF2-40B4-BE49-F238E27FC236}">
                  <a16:creationId xmlns:a16="http://schemas.microsoft.com/office/drawing/2014/main" id="{6CFB0959-D5D9-A6EE-1AA8-DB34C2B1116F}"/>
                </a:ext>
              </a:extLst>
            </p:cNvPr>
            <p:cNvGrpSpPr/>
            <p:nvPr/>
          </p:nvGrpSpPr>
          <p:grpSpPr>
            <a:xfrm>
              <a:off x="6306588" y="5000746"/>
              <a:ext cx="1009572" cy="707886"/>
              <a:chOff x="7490956" y="5000746"/>
              <a:chExt cx="1009572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文字方塊 191">
                    <a:extLst>
                      <a:ext uri="{FF2B5EF4-FFF2-40B4-BE49-F238E27FC236}">
                        <a16:creationId xmlns:a16="http://schemas.microsoft.com/office/drawing/2014/main" id="{F6E5BD88-3DCC-EFA7-6606-5A63C6BF1830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4" r="-10563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4" name="肘形接點 176">
              <a:extLst>
                <a:ext uri="{FF2B5EF4-FFF2-40B4-BE49-F238E27FC236}">
                  <a16:creationId xmlns:a16="http://schemas.microsoft.com/office/drawing/2014/main" id="{380C628E-5DFB-A5F9-70D3-A2CC4C7E4B98}"/>
                </a:ext>
              </a:extLst>
            </p:cNvPr>
            <p:cNvCxnSpPr>
              <a:cxnSpLocks/>
              <a:endCxn id="183" idx="2"/>
            </p:cNvCxnSpPr>
            <p:nvPr/>
          </p:nvCxnSpPr>
          <p:spPr>
            <a:xfrm rot="16200000" flipH="1">
              <a:off x="4217286" y="4378684"/>
              <a:ext cx="1164455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41FFD035-5D14-8CBD-3B83-934AF11EF150}"/>
                </a:ext>
              </a:extLst>
            </p:cNvPr>
            <p:cNvGrpSpPr/>
            <p:nvPr/>
          </p:nvGrpSpPr>
          <p:grpSpPr>
            <a:xfrm>
              <a:off x="2868642" y="3161731"/>
              <a:ext cx="1202436" cy="1349122"/>
              <a:chOff x="3312781" y="3161731"/>
              <a:chExt cx="1202436" cy="1349122"/>
            </a:xfrm>
          </p:grpSpPr>
          <p:sp>
            <p:nvSpPr>
              <p:cNvPr id="196" name="流程圖: 人工作業 195">
                <a:extLst>
                  <a:ext uri="{FF2B5EF4-FFF2-40B4-BE49-F238E27FC236}">
                    <a16:creationId xmlns:a16="http://schemas.microsoft.com/office/drawing/2014/main" id="{E4F6E086-8064-C82E-1866-1CF6D26B5165}"/>
                  </a:ext>
                </a:extLst>
              </p:cNvPr>
              <p:cNvSpPr/>
              <p:nvPr/>
            </p:nvSpPr>
            <p:spPr>
              <a:xfrm rot="16200000">
                <a:off x="3239438" y="3235074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34250C4A-5172-3AF1-A54C-ABD75FD9E639}"/>
                  </a:ext>
                </a:extLst>
              </p:cNvPr>
              <p:cNvSpPr txBox="1"/>
              <p:nvPr/>
            </p:nvSpPr>
            <p:spPr>
              <a:xfrm>
                <a:off x="3377747" y="3651626"/>
                <a:ext cx="953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Encoder</a:t>
                </a:r>
                <a:endParaRPr lang="zh-TW" altLang="en-US" dirty="0"/>
              </a:p>
            </p:txBody>
          </p:sp>
        </p:grp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5828CC8E-13E3-3185-B7A1-D2DC45D337E1}"/>
                </a:ext>
              </a:extLst>
            </p:cNvPr>
            <p:cNvGrpSpPr/>
            <p:nvPr/>
          </p:nvGrpSpPr>
          <p:grpSpPr>
            <a:xfrm>
              <a:off x="460441" y="3651626"/>
              <a:ext cx="723788" cy="716807"/>
              <a:chOff x="1670924" y="3651626"/>
              <a:chExt cx="7237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字方塊 198">
                    <a:extLst>
                      <a:ext uri="{FF2B5EF4-FFF2-40B4-BE49-F238E27FC236}">
                        <a16:creationId xmlns:a16="http://schemas.microsoft.com/office/drawing/2014/main" id="{3B2201BA-4A2C-39DB-D2FA-5AEA94F6E037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3B68FE51-E1C4-4270-9874-6D6A0E4A4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字方塊 199">
                    <a:extLst>
                      <a:ext uri="{FF2B5EF4-FFF2-40B4-BE49-F238E27FC236}">
                        <a16:creationId xmlns:a16="http://schemas.microsoft.com/office/drawing/2014/main" id="{9B8CBD5F-DE8C-21CC-4CB0-BCCB2E9F7EA0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8AE60717-5C45-52C9-C899-069506D9B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411B8FC7-255E-806C-419D-6BEDE6808894}"/>
                </a:ext>
              </a:extLst>
            </p:cNvPr>
            <p:cNvGrpSpPr/>
            <p:nvPr/>
          </p:nvGrpSpPr>
          <p:grpSpPr>
            <a:xfrm>
              <a:off x="1020274" y="3528335"/>
              <a:ext cx="1147801" cy="338554"/>
              <a:chOff x="1020274" y="3528335"/>
              <a:chExt cx="1147801" cy="338554"/>
            </a:xfrm>
          </p:grpSpPr>
          <p:cxnSp>
            <p:nvCxnSpPr>
              <p:cNvPr id="202" name="直線單箭頭接點 201">
                <a:extLst>
                  <a:ext uri="{FF2B5EF4-FFF2-40B4-BE49-F238E27FC236}">
                    <a16:creationId xmlns:a16="http://schemas.microsoft.com/office/drawing/2014/main" id="{B91C4A5F-2432-92F9-2464-1564C02C0BB3}"/>
                  </a:ext>
                </a:extLst>
              </p:cNvPr>
              <p:cNvCxnSpPr>
                <a:cxnSpLocks/>
                <a:stCxn id="199" idx="3"/>
                <a:endCxn id="206" idx="1"/>
              </p:cNvCxnSpPr>
              <p:nvPr/>
            </p:nvCxnSpPr>
            <p:spPr>
              <a:xfrm>
                <a:off x="1020274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1AAF36ED-E024-EFCE-9CDB-CA3D2A7F2CBD}"/>
                  </a:ext>
                </a:extLst>
              </p:cNvPr>
              <p:cNvSpPr txBox="1"/>
              <p:nvPr/>
            </p:nvSpPr>
            <p:spPr>
              <a:xfrm>
                <a:off x="1155912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cxnSp>
          <p:nvCxnSpPr>
            <p:cNvPr id="204" name="直線單箭頭接點 203">
              <a:extLst>
                <a:ext uri="{FF2B5EF4-FFF2-40B4-BE49-F238E27FC236}">
                  <a16:creationId xmlns:a16="http://schemas.microsoft.com/office/drawing/2014/main" id="{766768A3-1BE9-DBB6-5B6A-62465E321B69}"/>
                </a:ext>
              </a:extLst>
            </p:cNvPr>
            <p:cNvCxnSpPr>
              <a:cxnSpLocks/>
              <a:stCxn id="196" idx="2"/>
              <a:endCxn id="210" idx="1"/>
            </p:cNvCxnSpPr>
            <p:nvPr/>
          </p:nvCxnSpPr>
          <p:spPr>
            <a:xfrm>
              <a:off x="4071078" y="3836292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群組 204">
              <a:extLst>
                <a:ext uri="{FF2B5EF4-FFF2-40B4-BE49-F238E27FC236}">
                  <a16:creationId xmlns:a16="http://schemas.microsoft.com/office/drawing/2014/main" id="{6D9F0ED2-4A11-0CAA-8BF7-241E9F806D7D}"/>
                </a:ext>
              </a:extLst>
            </p:cNvPr>
            <p:cNvGrpSpPr/>
            <p:nvPr/>
          </p:nvGrpSpPr>
          <p:grpSpPr>
            <a:xfrm>
              <a:off x="1897175" y="3651626"/>
              <a:ext cx="960840" cy="716807"/>
              <a:chOff x="1555259" y="3651626"/>
              <a:chExt cx="960840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字方塊 205">
                    <a:extLst>
                      <a:ext uri="{FF2B5EF4-FFF2-40B4-BE49-F238E27FC236}">
                        <a16:creationId xmlns:a16="http://schemas.microsoft.com/office/drawing/2014/main" id="{42FBE370-84F8-28A1-36C9-EB6146BBF00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6F58DA12-F500-4C8B-280F-76D37DC20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直線單箭頭接點 207">
              <a:extLst>
                <a:ext uri="{FF2B5EF4-FFF2-40B4-BE49-F238E27FC236}">
                  <a16:creationId xmlns:a16="http://schemas.microsoft.com/office/drawing/2014/main" id="{EC9B2A18-E21F-1672-38A9-2702D7819908}"/>
                </a:ext>
              </a:extLst>
            </p:cNvPr>
            <p:cNvCxnSpPr>
              <a:cxnSpLocks/>
              <a:stCxn id="206" idx="3"/>
            </p:cNvCxnSpPr>
            <p:nvPr/>
          </p:nvCxnSpPr>
          <p:spPr>
            <a:xfrm>
              <a:off x="2572673" y="3836292"/>
              <a:ext cx="29596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群組 208">
              <a:extLst>
                <a:ext uri="{FF2B5EF4-FFF2-40B4-BE49-F238E27FC236}">
                  <a16:creationId xmlns:a16="http://schemas.microsoft.com/office/drawing/2014/main" id="{1367B368-7297-EE55-6F05-3DB1717F42B7}"/>
                </a:ext>
              </a:extLst>
            </p:cNvPr>
            <p:cNvGrpSpPr/>
            <p:nvPr/>
          </p:nvGrpSpPr>
          <p:grpSpPr>
            <a:xfrm>
              <a:off x="4271275" y="3651626"/>
              <a:ext cx="602088" cy="716807"/>
              <a:chOff x="1694600" y="3651626"/>
              <a:chExt cx="6020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文字方塊 209">
                    <a:extLst>
                      <a:ext uri="{FF2B5EF4-FFF2-40B4-BE49-F238E27FC236}">
                        <a16:creationId xmlns:a16="http://schemas.microsoft.com/office/drawing/2014/main" id="{6403C999-2360-85F8-DB3E-540DE686A28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81A6D7CE-E8D8-29A9-825C-77D799FDB2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76" r="-5882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2" name="群組 211">
              <a:extLst>
                <a:ext uri="{FF2B5EF4-FFF2-40B4-BE49-F238E27FC236}">
                  <a16:creationId xmlns:a16="http://schemas.microsoft.com/office/drawing/2014/main" id="{6551D8A1-5292-88E6-03F1-5D05646F6111}"/>
                </a:ext>
              </a:extLst>
            </p:cNvPr>
            <p:cNvGrpSpPr/>
            <p:nvPr/>
          </p:nvGrpSpPr>
          <p:grpSpPr>
            <a:xfrm>
              <a:off x="10923848" y="4399855"/>
              <a:ext cx="772519" cy="707886"/>
              <a:chOff x="7593557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文字方塊 212">
                    <a:extLst>
                      <a:ext uri="{FF2B5EF4-FFF2-40B4-BE49-F238E27FC236}">
                        <a16:creationId xmlns:a16="http://schemas.microsoft.com/office/drawing/2014/main" id="{F186E063-4D1D-30AC-2F8A-C5F2E47CF7D5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125" r="-9375" b="-4688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文字方塊 213">
                    <a:extLst>
                      <a:ext uri="{FF2B5EF4-FFF2-40B4-BE49-F238E27FC236}">
                        <a16:creationId xmlns:a16="http://schemas.microsoft.com/office/drawing/2014/main" id="{A4F53B81-0E8E-D0B3-17C5-2463F22AC0E6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(1,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/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線單箭頭接點 215">
              <a:extLst>
                <a:ext uri="{FF2B5EF4-FFF2-40B4-BE49-F238E27FC236}">
                  <a16:creationId xmlns:a16="http://schemas.microsoft.com/office/drawing/2014/main" id="{5EE65252-3F87-8D50-7E1E-CE4126A06BD4}"/>
                </a:ext>
              </a:extLst>
            </p:cNvPr>
            <p:cNvCxnSpPr>
              <a:stCxn id="215" idx="3"/>
              <a:endCxn id="218" idx="1"/>
            </p:cNvCxnSpPr>
            <p:nvPr/>
          </p:nvCxnSpPr>
          <p:spPr>
            <a:xfrm flipV="1">
              <a:off x="9191907" y="4592194"/>
              <a:ext cx="29570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群組 216">
              <a:extLst>
                <a:ext uri="{FF2B5EF4-FFF2-40B4-BE49-F238E27FC236}">
                  <a16:creationId xmlns:a16="http://schemas.microsoft.com/office/drawing/2014/main" id="{ACAF6E3E-225F-1E73-509C-50DAED707E8A}"/>
                </a:ext>
              </a:extLst>
            </p:cNvPr>
            <p:cNvGrpSpPr/>
            <p:nvPr/>
          </p:nvGrpSpPr>
          <p:grpSpPr>
            <a:xfrm>
              <a:off x="9294257" y="4407528"/>
              <a:ext cx="771814" cy="707886"/>
              <a:chOff x="9294257" y="4407528"/>
              <a:chExt cx="771814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0C8DCEFA-C2AB-3A67-C88A-AAF96A3C989B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B1403FC4-54CF-B7A7-A13C-DF2273451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218515D-8C4E-1B5A-ACDF-9FAF7DABB3A2}"/>
                      </a:ext>
                    </a:extLst>
                  </p:cNvPr>
                  <p:cNvSpPr txBox="1"/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6B26A723-8D93-6078-B645-A69605687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0" name="肘形接點 183">
              <a:extLst>
                <a:ext uri="{FF2B5EF4-FFF2-40B4-BE49-F238E27FC236}">
                  <a16:creationId xmlns:a16="http://schemas.microsoft.com/office/drawing/2014/main" id="{A6C64FBD-0F95-DECC-92DC-8DF99A7EB8B6}"/>
                </a:ext>
              </a:extLst>
            </p:cNvPr>
            <p:cNvCxnSpPr>
              <a:cxnSpLocks/>
              <a:stCxn id="226" idx="3"/>
              <a:endCxn id="215" idx="0"/>
            </p:cNvCxnSpPr>
            <p:nvPr/>
          </p:nvCxnSpPr>
          <p:spPr>
            <a:xfrm>
              <a:off x="8541262" y="3836290"/>
              <a:ext cx="449308" cy="57495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肘形接點 186">
              <a:extLst>
                <a:ext uri="{FF2B5EF4-FFF2-40B4-BE49-F238E27FC236}">
                  <a16:creationId xmlns:a16="http://schemas.microsoft.com/office/drawing/2014/main" id="{2CBBAC65-560E-6230-2C76-604510C43319}"/>
                </a:ext>
              </a:extLst>
            </p:cNvPr>
            <p:cNvCxnSpPr>
              <a:cxnSpLocks/>
              <a:stCxn id="229" idx="3"/>
              <a:endCxn id="215" idx="2"/>
            </p:cNvCxnSpPr>
            <p:nvPr/>
          </p:nvCxnSpPr>
          <p:spPr>
            <a:xfrm flipV="1">
              <a:off x="8558258" y="4780579"/>
              <a:ext cx="432312" cy="4048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群組 221">
              <a:extLst>
                <a:ext uri="{FF2B5EF4-FFF2-40B4-BE49-F238E27FC236}">
                  <a16:creationId xmlns:a16="http://schemas.microsoft.com/office/drawing/2014/main" id="{F7BB010B-EF73-D5C8-B2E8-1DF8285F36C5}"/>
                </a:ext>
              </a:extLst>
            </p:cNvPr>
            <p:cNvGrpSpPr/>
            <p:nvPr/>
          </p:nvGrpSpPr>
          <p:grpSpPr>
            <a:xfrm>
              <a:off x="6994958" y="3528335"/>
              <a:ext cx="1147801" cy="338554"/>
              <a:chOff x="2204642" y="3528335"/>
              <a:chExt cx="1147801" cy="338554"/>
            </a:xfrm>
          </p:grpSpPr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1CE94E0A-AB77-98C7-E772-3E0268F5C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38D2D4F4-5225-63FA-7402-34DD62CDE42F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25" name="群組 224">
              <a:extLst>
                <a:ext uri="{FF2B5EF4-FFF2-40B4-BE49-F238E27FC236}">
                  <a16:creationId xmlns:a16="http://schemas.microsoft.com/office/drawing/2014/main" id="{68C5B93D-97FA-1690-59E5-C4AFE99D2E37}"/>
                </a:ext>
              </a:extLst>
            </p:cNvPr>
            <p:cNvGrpSpPr/>
            <p:nvPr/>
          </p:nvGrpSpPr>
          <p:grpSpPr>
            <a:xfrm>
              <a:off x="7988205" y="3651624"/>
              <a:ext cx="717311" cy="716808"/>
              <a:chOff x="7596445" y="3651624"/>
              <a:chExt cx="717311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文字方塊 225">
                    <a:extLst>
                      <a:ext uri="{FF2B5EF4-FFF2-40B4-BE49-F238E27FC236}">
                        <a16:creationId xmlns:a16="http://schemas.microsoft.com/office/drawing/2014/main" id="{E4283373-0D36-D976-8137-D39E1E280C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280BD62E-CC62-BB58-8F85-DFE70B2689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文字方塊 226">
                    <a:extLst>
                      <a:ext uri="{FF2B5EF4-FFF2-40B4-BE49-F238E27FC236}">
                        <a16:creationId xmlns:a16="http://schemas.microsoft.com/office/drawing/2014/main" id="{7A09B593-9CF0-2BC0-2629-FB9DEA2C86C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50E92D38-9D6B-2484-F7C9-2C0DCCA26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8" name="群組 227">
              <a:extLst>
                <a:ext uri="{FF2B5EF4-FFF2-40B4-BE49-F238E27FC236}">
                  <a16:creationId xmlns:a16="http://schemas.microsoft.com/office/drawing/2014/main" id="{B04C01DE-73C6-E7A8-1141-5F427823A82B}"/>
                </a:ext>
              </a:extLst>
            </p:cNvPr>
            <p:cNvGrpSpPr/>
            <p:nvPr/>
          </p:nvGrpSpPr>
          <p:grpSpPr>
            <a:xfrm>
              <a:off x="7985551" y="5000746"/>
              <a:ext cx="772519" cy="707886"/>
              <a:chOff x="7597909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文字方塊 228">
                    <a:extLst>
                      <a:ext uri="{FF2B5EF4-FFF2-40B4-BE49-F238E27FC236}">
                        <a16:creationId xmlns:a16="http://schemas.microsoft.com/office/drawing/2014/main" id="{F5200F5A-81A9-0844-8AA7-01CD283795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D32BB332-01EA-A8D0-56AD-33453383E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文字方塊 229">
                    <a:extLst>
                      <a:ext uri="{FF2B5EF4-FFF2-40B4-BE49-F238E27FC236}">
                        <a16:creationId xmlns:a16="http://schemas.microsoft.com/office/drawing/2014/main" id="{F08CDE1E-54E6-A49E-378D-B7C53CFEBC3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2896F501-0B2E-11F7-0B72-AFCCF8670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1" name="群組 230">
              <a:extLst>
                <a:ext uri="{FF2B5EF4-FFF2-40B4-BE49-F238E27FC236}">
                  <a16:creationId xmlns:a16="http://schemas.microsoft.com/office/drawing/2014/main" id="{542F4B76-2340-B8EB-5EEA-0855CB35BBE7}"/>
                </a:ext>
              </a:extLst>
            </p:cNvPr>
            <p:cNvGrpSpPr/>
            <p:nvPr/>
          </p:nvGrpSpPr>
          <p:grpSpPr>
            <a:xfrm>
              <a:off x="6994958" y="4880954"/>
              <a:ext cx="1147801" cy="338554"/>
              <a:chOff x="2204642" y="3528335"/>
              <a:chExt cx="1147801" cy="338554"/>
            </a:xfrm>
          </p:grpSpPr>
          <p:cxnSp>
            <p:nvCxnSpPr>
              <p:cNvPr id="232" name="直線單箭頭接點 231">
                <a:extLst>
                  <a:ext uri="{FF2B5EF4-FFF2-40B4-BE49-F238E27FC236}">
                    <a16:creationId xmlns:a16="http://schemas.microsoft.com/office/drawing/2014/main" id="{785A36CC-B0C9-E870-6286-955AA26C3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D5C6E4-3628-24B0-FE6D-21B7DF676557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94BE7E8B-7D2B-F10F-B8C8-BC73220BAD5A}"/>
                </a:ext>
              </a:extLst>
            </p:cNvPr>
            <p:cNvGrpSpPr/>
            <p:nvPr/>
          </p:nvGrpSpPr>
          <p:grpSpPr>
            <a:xfrm>
              <a:off x="10301978" y="4132399"/>
              <a:ext cx="457200" cy="914400"/>
              <a:chOff x="7041976" y="3589735"/>
              <a:chExt cx="457200" cy="914400"/>
            </a:xfrm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9062BD3C-4C6C-FAE4-D6F4-6FCCF450BD9F}"/>
                  </a:ext>
                </a:extLst>
              </p:cNvPr>
              <p:cNvSpPr/>
              <p:nvPr/>
            </p:nvSpPr>
            <p:spPr>
              <a:xfrm>
                <a:off x="7041976" y="3589735"/>
                <a:ext cx="457200" cy="91440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C167B2B7-1C4D-6224-FFBC-1D33BB1FB7BD}"/>
                  </a:ext>
                </a:extLst>
              </p:cNvPr>
              <p:cNvSpPr txBox="1"/>
              <p:nvPr/>
            </p:nvSpPr>
            <p:spPr>
              <a:xfrm>
                <a:off x="7061593" y="3862269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w</a:t>
                </a:r>
                <a:endParaRPr lang="zh-TW" altLang="en-US" dirty="0"/>
              </a:p>
            </p:txBody>
          </p:sp>
        </p:grpSp>
        <p:cxnSp>
          <p:nvCxnSpPr>
            <p:cNvPr id="237" name="直線單箭頭接點 236">
              <a:extLst>
                <a:ext uri="{FF2B5EF4-FFF2-40B4-BE49-F238E27FC236}">
                  <a16:creationId xmlns:a16="http://schemas.microsoft.com/office/drawing/2014/main" id="{86B020D4-281E-4CF7-96D8-4173772C711A}"/>
                </a:ext>
              </a:extLst>
            </p:cNvPr>
            <p:cNvCxnSpPr>
              <a:cxnSpLocks/>
              <a:endCxn id="235" idx="1"/>
            </p:cNvCxnSpPr>
            <p:nvPr/>
          </p:nvCxnSpPr>
          <p:spPr>
            <a:xfrm flipV="1">
              <a:off x="9887044" y="4589599"/>
              <a:ext cx="414934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單箭頭接點 237">
              <a:extLst>
                <a:ext uri="{FF2B5EF4-FFF2-40B4-BE49-F238E27FC236}">
                  <a16:creationId xmlns:a16="http://schemas.microsoft.com/office/drawing/2014/main" id="{31958007-AAA7-FFE9-A295-D3E0BABC2485}"/>
                </a:ext>
              </a:extLst>
            </p:cNvPr>
            <p:cNvCxnSpPr>
              <a:cxnSpLocks/>
              <a:stCxn id="235" idx="3"/>
            </p:cNvCxnSpPr>
            <p:nvPr/>
          </p:nvCxnSpPr>
          <p:spPr>
            <a:xfrm>
              <a:off x="10759178" y="4589599"/>
              <a:ext cx="343561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群組 238">
              <a:extLst>
                <a:ext uri="{FF2B5EF4-FFF2-40B4-BE49-F238E27FC236}">
                  <a16:creationId xmlns:a16="http://schemas.microsoft.com/office/drawing/2014/main" id="{07D05D77-3FDB-44A2-8519-8BD36C3E5738}"/>
                </a:ext>
              </a:extLst>
            </p:cNvPr>
            <p:cNvGrpSpPr/>
            <p:nvPr/>
          </p:nvGrpSpPr>
          <p:grpSpPr>
            <a:xfrm>
              <a:off x="4954466" y="1794719"/>
              <a:ext cx="1269034" cy="1349122"/>
              <a:chOff x="3125256" y="1287788"/>
              <a:chExt cx="1269034" cy="1349122"/>
            </a:xfrm>
          </p:grpSpPr>
          <p:sp>
            <p:nvSpPr>
              <p:cNvPr id="240" name="流程圖: 人工作業 239">
                <a:extLst>
                  <a:ext uri="{FF2B5EF4-FFF2-40B4-BE49-F238E27FC236}">
                    <a16:creationId xmlns:a16="http://schemas.microsoft.com/office/drawing/2014/main" id="{BF32662A-6091-F8FC-F295-D3333D56EF6A}"/>
                  </a:ext>
                </a:extLst>
              </p:cNvPr>
              <p:cNvSpPr/>
              <p:nvPr/>
            </p:nvSpPr>
            <p:spPr>
              <a:xfrm rot="5400000">
                <a:off x="3118511" y="1361131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10000" r="-2160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2" name="直線單箭頭接點 241">
              <a:extLst>
                <a:ext uri="{FF2B5EF4-FFF2-40B4-BE49-F238E27FC236}">
                  <a16:creationId xmlns:a16="http://schemas.microsoft.com/office/drawing/2014/main" id="{A5EF6EC7-02A1-3989-F314-38AD022993F8}"/>
                </a:ext>
              </a:extLst>
            </p:cNvPr>
            <p:cNvCxnSpPr>
              <a:stCxn id="240" idx="0"/>
              <a:endCxn id="244" idx="1"/>
            </p:cNvCxnSpPr>
            <p:nvPr/>
          </p:nvCxnSpPr>
          <p:spPr>
            <a:xfrm>
              <a:off x="6223500" y="2469280"/>
              <a:ext cx="354348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92D92AA1-4854-07E7-5615-5CB32FDC41F7}"/>
                </a:ext>
              </a:extLst>
            </p:cNvPr>
            <p:cNvGrpSpPr/>
            <p:nvPr/>
          </p:nvGrpSpPr>
          <p:grpSpPr>
            <a:xfrm>
              <a:off x="6306552" y="2284614"/>
              <a:ext cx="960135" cy="725730"/>
              <a:chOff x="6306552" y="2284614"/>
              <a:chExt cx="960135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文字方塊 243">
                    <a:extLst>
                      <a:ext uri="{FF2B5EF4-FFF2-40B4-BE49-F238E27FC236}">
                        <a16:creationId xmlns:a16="http://schemas.microsoft.com/office/drawing/2014/main" id="{8193E134-3A00-B1A3-3A8F-49E9555F2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8E59B630-BAD3-BCFF-C6FF-3C2BDBEFC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6" name="肘形接點 176">
              <a:extLst>
                <a:ext uri="{FF2B5EF4-FFF2-40B4-BE49-F238E27FC236}">
                  <a16:creationId xmlns:a16="http://schemas.microsoft.com/office/drawing/2014/main" id="{D0999A50-562E-0386-EB2F-9D14C5446F3D}"/>
                </a:ext>
              </a:extLst>
            </p:cNvPr>
            <p:cNvCxnSpPr>
              <a:cxnSpLocks/>
              <a:endCxn id="240" idx="2"/>
            </p:cNvCxnSpPr>
            <p:nvPr/>
          </p:nvCxnSpPr>
          <p:spPr>
            <a:xfrm rot="5400000" flipH="1" flipV="1">
              <a:off x="4214336" y="2827009"/>
              <a:ext cx="1164457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群組 246">
              <a:extLst>
                <a:ext uri="{FF2B5EF4-FFF2-40B4-BE49-F238E27FC236}">
                  <a16:creationId xmlns:a16="http://schemas.microsoft.com/office/drawing/2014/main" id="{B6D352A4-E5EF-B870-695D-DC1C29401B1D}"/>
                </a:ext>
              </a:extLst>
            </p:cNvPr>
            <p:cNvGrpSpPr/>
            <p:nvPr/>
          </p:nvGrpSpPr>
          <p:grpSpPr>
            <a:xfrm>
              <a:off x="7981528" y="2284614"/>
              <a:ext cx="723082" cy="725730"/>
              <a:chOff x="6413507" y="2284614"/>
              <a:chExt cx="723082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文字方塊 247">
                    <a:extLst>
                      <a:ext uri="{FF2B5EF4-FFF2-40B4-BE49-F238E27FC236}">
                        <a16:creationId xmlns:a16="http://schemas.microsoft.com/office/drawing/2014/main" id="{C8DFAC5E-62BD-884C-8444-3BFE3354975B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E799D7E0-AC46-D8AD-C471-88AA424E4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文字方塊 248">
                    <a:extLst>
                      <a:ext uri="{FF2B5EF4-FFF2-40B4-BE49-F238E27FC236}">
                        <a16:creationId xmlns:a16="http://schemas.microsoft.com/office/drawing/2014/main" id="{9E7AB33B-583A-4765-64D3-4B50036E6BD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E1D98A62-6BBD-8CBE-5E5E-D057D58BDC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812E02FA-3875-E115-8DAE-C2C02965E020}"/>
                </a:ext>
              </a:extLst>
            </p:cNvPr>
            <p:cNvGrpSpPr/>
            <p:nvPr/>
          </p:nvGrpSpPr>
          <p:grpSpPr>
            <a:xfrm>
              <a:off x="6994958" y="2168880"/>
              <a:ext cx="1147801" cy="338554"/>
              <a:chOff x="2204642" y="3528335"/>
              <a:chExt cx="1147801" cy="338554"/>
            </a:xfrm>
          </p:grpSpPr>
          <p:cxnSp>
            <p:nvCxnSpPr>
              <p:cNvPr id="251" name="直線單箭頭接點 250">
                <a:extLst>
                  <a:ext uri="{FF2B5EF4-FFF2-40B4-BE49-F238E27FC236}">
                    <a16:creationId xmlns:a16="http://schemas.microsoft.com/office/drawing/2014/main" id="{C1C476D7-685C-1297-2678-EF183E731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8E6BEB53-B608-1C81-5F05-7BB518A0B1DC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/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16265278-12B8-CAA6-FC4E-5687CF0EB56D}"/>
                </a:ext>
              </a:extLst>
            </p:cNvPr>
            <p:cNvCxnSpPr>
              <a:stCxn id="253" idx="3"/>
              <a:endCxn id="256" idx="1"/>
            </p:cNvCxnSpPr>
            <p:nvPr/>
          </p:nvCxnSpPr>
          <p:spPr>
            <a:xfrm>
              <a:off x="9197593" y="3146879"/>
              <a:ext cx="68544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371717CB-8619-3806-7D53-FF4D55EA82FA}"/>
                </a:ext>
              </a:extLst>
            </p:cNvPr>
            <p:cNvGrpSpPr/>
            <p:nvPr/>
          </p:nvGrpSpPr>
          <p:grpSpPr>
            <a:xfrm>
              <a:off x="9718630" y="2962213"/>
              <a:ext cx="723788" cy="712068"/>
              <a:chOff x="9718630" y="2962213"/>
              <a:chExt cx="723788" cy="7120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文字方塊 255">
                    <a:extLst>
                      <a:ext uri="{FF2B5EF4-FFF2-40B4-BE49-F238E27FC236}">
                        <a16:creationId xmlns:a16="http://schemas.microsoft.com/office/drawing/2014/main" id="{9112BDF7-D62F-D1C6-E861-BAFF8267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3" name="文字方塊 72">
                    <a:extLst>
                      <a:ext uri="{FF2B5EF4-FFF2-40B4-BE49-F238E27FC236}">
                        <a16:creationId xmlns:a16="http://schemas.microsoft.com/office/drawing/2014/main" id="{D453748D-DA36-A32C-0651-E77C815BA2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2857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文字方塊 256">
                    <a:extLst>
                      <a:ext uri="{FF2B5EF4-FFF2-40B4-BE49-F238E27FC236}">
                        <a16:creationId xmlns:a16="http://schemas.microsoft.com/office/drawing/2014/main" id="{AE8A23B3-AE9D-7BD3-FD5D-C938E50F2ABD}"/>
                      </a:ext>
                    </a:extLst>
                  </p:cNvPr>
                  <p:cNvSpPr txBox="1"/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3191FA47-F55D-63A0-E5FD-C38C7FE34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8" name="肘形接點 178">
              <a:extLst>
                <a:ext uri="{FF2B5EF4-FFF2-40B4-BE49-F238E27FC236}">
                  <a16:creationId xmlns:a16="http://schemas.microsoft.com/office/drawing/2014/main" id="{48F9378C-2F64-B88A-AF25-7D49EACEEC3A}"/>
                </a:ext>
              </a:extLst>
            </p:cNvPr>
            <p:cNvCxnSpPr>
              <a:cxnSpLocks/>
              <a:stCxn id="248" idx="3"/>
              <a:endCxn id="253" idx="0"/>
            </p:cNvCxnSpPr>
            <p:nvPr/>
          </p:nvCxnSpPr>
          <p:spPr>
            <a:xfrm>
              <a:off x="8526358" y="2469280"/>
              <a:ext cx="469898" cy="4929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肘形接點 180">
              <a:extLst>
                <a:ext uri="{FF2B5EF4-FFF2-40B4-BE49-F238E27FC236}">
                  <a16:creationId xmlns:a16="http://schemas.microsoft.com/office/drawing/2014/main" id="{73930F7F-2125-ED30-546C-AE52B8D3D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7495" y="3331545"/>
              <a:ext cx="430052" cy="5047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文字方塊 260">
                <a:extLst>
                  <a:ext uri="{FF2B5EF4-FFF2-40B4-BE49-F238E27FC236}">
                    <a16:creationId xmlns:a16="http://schemas.microsoft.com/office/drawing/2014/main" id="{DB83B778-0BA6-B244-E43E-B04215FAEEF8}"/>
                  </a:ext>
                </a:extLst>
              </p:cNvPr>
              <p:cNvSpPr txBox="1"/>
              <p:nvPr/>
            </p:nvSpPr>
            <p:spPr>
              <a:xfrm>
                <a:off x="9759977" y="1999202"/>
                <a:ext cx="723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𝑇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, 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𝑛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1" name="文字方塊 260">
                <a:extLst>
                  <a:ext uri="{FF2B5EF4-FFF2-40B4-BE49-F238E27FC236}">
                    <a16:creationId xmlns:a16="http://schemas.microsoft.com/office/drawing/2014/main" id="{DB83B778-0BA6-B244-E43E-B04215FA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9977" y="1999202"/>
                <a:ext cx="723788" cy="338554"/>
              </a:xfrm>
              <a:prstGeom prst="rect">
                <a:avLst/>
              </a:prstGeom>
              <a:blipFill>
                <a:blip r:embed="rId3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文字方塊 261">
                <a:extLst>
                  <a:ext uri="{FF2B5EF4-FFF2-40B4-BE49-F238E27FC236}">
                    <a16:creationId xmlns:a16="http://schemas.microsoft.com/office/drawing/2014/main" id="{4D989D1F-81B5-D93D-95AA-D764EA4DC2A6}"/>
                  </a:ext>
                </a:extLst>
              </p:cNvPr>
              <p:cNvSpPr txBox="1"/>
              <p:nvPr/>
            </p:nvSpPr>
            <p:spPr>
              <a:xfrm>
                <a:off x="10408577" y="2447733"/>
                <a:ext cx="7657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(1,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𝑚</m:t>
                      </m:r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2" name="文字方塊 261">
                <a:extLst>
                  <a:ext uri="{FF2B5EF4-FFF2-40B4-BE49-F238E27FC236}">
                    <a16:creationId xmlns:a16="http://schemas.microsoft.com/office/drawing/2014/main" id="{4D989D1F-81B5-D93D-95AA-D764EA4DC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577" y="2447733"/>
                <a:ext cx="765787" cy="338554"/>
              </a:xfrm>
              <a:prstGeom prst="rect">
                <a:avLst/>
              </a:prstGeom>
              <a:blipFill>
                <a:blip r:embed="rId3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50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510A6-A7D9-F95B-78D3-47E5FA1B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9</a:t>
            </a:fld>
            <a:endParaRPr lang="en-US"/>
          </a:p>
        </p:txBody>
      </p:sp>
      <p:grpSp>
        <p:nvGrpSpPr>
          <p:cNvPr id="260" name="群組 259">
            <a:extLst>
              <a:ext uri="{FF2B5EF4-FFF2-40B4-BE49-F238E27FC236}">
                <a16:creationId xmlns:a16="http://schemas.microsoft.com/office/drawing/2014/main" id="{011727DB-FDCD-3670-AA99-0E138DC7B710}"/>
              </a:ext>
            </a:extLst>
          </p:cNvPr>
          <p:cNvGrpSpPr/>
          <p:nvPr/>
        </p:nvGrpSpPr>
        <p:grpSpPr>
          <a:xfrm>
            <a:off x="-79948" y="2629767"/>
            <a:ext cx="9617414" cy="4065254"/>
            <a:chOff x="460441" y="1794719"/>
            <a:chExt cx="11235926" cy="4065254"/>
          </a:xfrm>
        </p:grpSpPr>
        <p:grpSp>
          <p:nvGrpSpPr>
            <p:cNvPr id="179" name="群組 178">
              <a:extLst>
                <a:ext uri="{FF2B5EF4-FFF2-40B4-BE49-F238E27FC236}">
                  <a16:creationId xmlns:a16="http://schemas.microsoft.com/office/drawing/2014/main" id="{F6BD5B8B-CE9A-6B0B-0E8F-2D6C801CBCFA}"/>
                </a:ext>
              </a:extLst>
            </p:cNvPr>
            <p:cNvGrpSpPr/>
            <p:nvPr/>
          </p:nvGrpSpPr>
          <p:grpSpPr>
            <a:xfrm>
              <a:off x="4952750" y="3161730"/>
              <a:ext cx="1273699" cy="1349122"/>
              <a:chOff x="3082809" y="2636910"/>
              <a:chExt cx="1273699" cy="1349122"/>
            </a:xfrm>
          </p:grpSpPr>
          <p:sp>
            <p:nvSpPr>
              <p:cNvPr id="180" name="流程圖: 人工作業 179">
                <a:extLst>
                  <a:ext uri="{FF2B5EF4-FFF2-40B4-BE49-F238E27FC236}">
                    <a16:creationId xmlns:a16="http://schemas.microsoft.com/office/drawing/2014/main" id="{A11A8A32-59ED-C8D4-114E-50787C8B6CE9}"/>
                  </a:ext>
                </a:extLst>
              </p:cNvPr>
              <p:cNvSpPr/>
              <p:nvPr/>
            </p:nvSpPr>
            <p:spPr>
              <a:xfrm rot="5400000">
                <a:off x="3080729" y="2710253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/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1" name="文字方塊 180">
                    <a:extLst>
                      <a:ext uri="{FF2B5EF4-FFF2-40B4-BE49-F238E27FC236}">
                        <a16:creationId xmlns:a16="http://schemas.microsoft.com/office/drawing/2014/main" id="{336F066B-10E9-AECB-456C-4046CC6A1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809" y="3126805"/>
                    <a:ext cx="118083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2" name="群組 181">
              <a:extLst>
                <a:ext uri="{FF2B5EF4-FFF2-40B4-BE49-F238E27FC236}">
                  <a16:creationId xmlns:a16="http://schemas.microsoft.com/office/drawing/2014/main" id="{053AB1A4-5CC6-26F3-6561-AC70F798F851}"/>
                </a:ext>
              </a:extLst>
            </p:cNvPr>
            <p:cNvGrpSpPr/>
            <p:nvPr/>
          </p:nvGrpSpPr>
          <p:grpSpPr>
            <a:xfrm>
              <a:off x="4946339" y="4510851"/>
              <a:ext cx="1280110" cy="1349122"/>
              <a:chOff x="3075867" y="3986032"/>
              <a:chExt cx="1280110" cy="1349122"/>
            </a:xfrm>
          </p:grpSpPr>
          <p:sp>
            <p:nvSpPr>
              <p:cNvPr id="183" name="流程圖: 人工作業 182">
                <a:extLst>
                  <a:ext uri="{FF2B5EF4-FFF2-40B4-BE49-F238E27FC236}">
                    <a16:creationId xmlns:a16="http://schemas.microsoft.com/office/drawing/2014/main" id="{3AB3357C-F217-AF3A-D07E-536A82D13263}"/>
                  </a:ext>
                </a:extLst>
              </p:cNvPr>
              <p:cNvSpPr/>
              <p:nvPr/>
            </p:nvSpPr>
            <p:spPr>
              <a:xfrm rot="5400000">
                <a:off x="3080198" y="4059375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84" name="文字方塊 183">
                    <a:extLst>
                      <a:ext uri="{FF2B5EF4-FFF2-40B4-BE49-F238E27FC236}">
                        <a16:creationId xmlns:a16="http://schemas.microsoft.com/office/drawing/2014/main" id="{4E90E2F0-8B03-DE5C-C8BF-199D8F6A09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867" y="4475927"/>
                    <a:ext cx="117884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8197" r="-2181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0118C746-F622-4CEE-E62C-25E25D3C3D03}"/>
                </a:ext>
              </a:extLst>
            </p:cNvPr>
            <p:cNvCxnSpPr>
              <a:cxnSpLocks/>
              <a:stCxn id="210" idx="3"/>
              <a:endCxn id="181" idx="1"/>
            </p:cNvCxnSpPr>
            <p:nvPr/>
          </p:nvCxnSpPr>
          <p:spPr>
            <a:xfrm flipV="1">
              <a:off x="4756585" y="3836291"/>
              <a:ext cx="196165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單箭頭接點 185">
              <a:extLst>
                <a:ext uri="{FF2B5EF4-FFF2-40B4-BE49-F238E27FC236}">
                  <a16:creationId xmlns:a16="http://schemas.microsoft.com/office/drawing/2014/main" id="{FDA35891-12C2-1CD1-4A1A-0C6952389D8E}"/>
                </a:ext>
              </a:extLst>
            </p:cNvPr>
            <p:cNvCxnSpPr>
              <a:stCxn id="180" idx="0"/>
              <a:endCxn id="189" idx="1"/>
            </p:cNvCxnSpPr>
            <p:nvPr/>
          </p:nvCxnSpPr>
          <p:spPr>
            <a:xfrm flipV="1">
              <a:off x="6226449" y="3836290"/>
              <a:ext cx="352617" cy="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單箭頭接點 186">
              <a:extLst>
                <a:ext uri="{FF2B5EF4-FFF2-40B4-BE49-F238E27FC236}">
                  <a16:creationId xmlns:a16="http://schemas.microsoft.com/office/drawing/2014/main" id="{E0842FEC-003F-AE52-9A77-1EE28A575751}"/>
                </a:ext>
              </a:extLst>
            </p:cNvPr>
            <p:cNvCxnSpPr>
              <a:stCxn id="183" idx="0"/>
              <a:endCxn id="192" idx="1"/>
            </p:cNvCxnSpPr>
            <p:nvPr/>
          </p:nvCxnSpPr>
          <p:spPr>
            <a:xfrm>
              <a:off x="6226449" y="5185412"/>
              <a:ext cx="3757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群組 187">
              <a:extLst>
                <a:ext uri="{FF2B5EF4-FFF2-40B4-BE49-F238E27FC236}">
                  <a16:creationId xmlns:a16="http://schemas.microsoft.com/office/drawing/2014/main" id="{C5590CF2-F7C0-603C-5DC8-28F9634E928D}"/>
                </a:ext>
              </a:extLst>
            </p:cNvPr>
            <p:cNvGrpSpPr/>
            <p:nvPr/>
          </p:nvGrpSpPr>
          <p:grpSpPr>
            <a:xfrm>
              <a:off x="6322540" y="3651624"/>
              <a:ext cx="954364" cy="716808"/>
              <a:chOff x="7506908" y="3651624"/>
              <a:chExt cx="954364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9" name="文字方塊 188">
                    <a:extLst>
                      <a:ext uri="{FF2B5EF4-FFF2-40B4-BE49-F238E27FC236}">
                        <a16:creationId xmlns:a16="http://schemas.microsoft.com/office/drawing/2014/main" id="{F0E74F6F-383C-2D10-6A64-6C35D20F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0DEDEFC6-3484-7B45-631D-693A7AAC6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/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0" name="文字方塊 189">
                    <a:extLst>
                      <a:ext uri="{FF2B5EF4-FFF2-40B4-BE49-F238E27FC236}">
                        <a16:creationId xmlns:a16="http://schemas.microsoft.com/office/drawing/2014/main" id="{EF7FE81D-B3C4-FCB1-21BD-525D503D7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6908" y="4029878"/>
                    <a:ext cx="95436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46" r="-10448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1" name="群組 190">
              <a:extLst>
                <a:ext uri="{FF2B5EF4-FFF2-40B4-BE49-F238E27FC236}">
                  <a16:creationId xmlns:a16="http://schemas.microsoft.com/office/drawing/2014/main" id="{6CFB0959-D5D9-A6EE-1AA8-DB34C2B1116F}"/>
                </a:ext>
              </a:extLst>
            </p:cNvPr>
            <p:cNvGrpSpPr/>
            <p:nvPr/>
          </p:nvGrpSpPr>
          <p:grpSpPr>
            <a:xfrm>
              <a:off x="6306588" y="5000746"/>
              <a:ext cx="1009572" cy="707886"/>
              <a:chOff x="7490956" y="5000746"/>
              <a:chExt cx="1009572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文字方塊 191">
                    <a:extLst>
                      <a:ext uri="{FF2B5EF4-FFF2-40B4-BE49-F238E27FC236}">
                        <a16:creationId xmlns:a16="http://schemas.microsoft.com/office/drawing/2014/main" id="{F6E5BD88-3DCC-EFA7-6606-5A63C6BF1830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/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文字方塊 192">
                    <a:extLst>
                      <a:ext uri="{FF2B5EF4-FFF2-40B4-BE49-F238E27FC236}">
                        <a16:creationId xmlns:a16="http://schemas.microsoft.com/office/drawing/2014/main" id="{A3E67E60-0285-6CB8-F036-A617B5C201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0956" y="5370078"/>
                    <a:ext cx="100957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4" r="-10563"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4" name="肘形接點 176">
              <a:extLst>
                <a:ext uri="{FF2B5EF4-FFF2-40B4-BE49-F238E27FC236}">
                  <a16:creationId xmlns:a16="http://schemas.microsoft.com/office/drawing/2014/main" id="{380C628E-5DFB-A5F9-70D3-A2CC4C7E4B98}"/>
                </a:ext>
              </a:extLst>
            </p:cNvPr>
            <p:cNvCxnSpPr>
              <a:cxnSpLocks/>
              <a:endCxn id="183" idx="2"/>
            </p:cNvCxnSpPr>
            <p:nvPr/>
          </p:nvCxnSpPr>
          <p:spPr>
            <a:xfrm rot="16200000" flipH="1">
              <a:off x="4217286" y="4378684"/>
              <a:ext cx="1164455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群組 194">
              <a:extLst>
                <a:ext uri="{FF2B5EF4-FFF2-40B4-BE49-F238E27FC236}">
                  <a16:creationId xmlns:a16="http://schemas.microsoft.com/office/drawing/2014/main" id="{41FFD035-5D14-8CBD-3B83-934AF11EF150}"/>
                </a:ext>
              </a:extLst>
            </p:cNvPr>
            <p:cNvGrpSpPr/>
            <p:nvPr/>
          </p:nvGrpSpPr>
          <p:grpSpPr>
            <a:xfrm>
              <a:off x="2868642" y="3161731"/>
              <a:ext cx="1202436" cy="1349122"/>
              <a:chOff x="3312781" y="3161731"/>
              <a:chExt cx="1202436" cy="1349122"/>
            </a:xfrm>
          </p:grpSpPr>
          <p:sp>
            <p:nvSpPr>
              <p:cNvPr id="196" name="流程圖: 人工作業 195">
                <a:extLst>
                  <a:ext uri="{FF2B5EF4-FFF2-40B4-BE49-F238E27FC236}">
                    <a16:creationId xmlns:a16="http://schemas.microsoft.com/office/drawing/2014/main" id="{E4F6E086-8064-C82E-1866-1CF6D26B5165}"/>
                  </a:ext>
                </a:extLst>
              </p:cNvPr>
              <p:cNvSpPr/>
              <p:nvPr/>
            </p:nvSpPr>
            <p:spPr>
              <a:xfrm rot="16200000">
                <a:off x="3239438" y="3235074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7" name="文字方塊 196">
                <a:extLst>
                  <a:ext uri="{FF2B5EF4-FFF2-40B4-BE49-F238E27FC236}">
                    <a16:creationId xmlns:a16="http://schemas.microsoft.com/office/drawing/2014/main" id="{34250C4A-5172-3AF1-A54C-ABD75FD9E639}"/>
                  </a:ext>
                </a:extLst>
              </p:cNvPr>
              <p:cNvSpPr txBox="1"/>
              <p:nvPr/>
            </p:nvSpPr>
            <p:spPr>
              <a:xfrm>
                <a:off x="3377747" y="3651626"/>
                <a:ext cx="953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Encoder</a:t>
                </a:r>
                <a:endParaRPr lang="zh-TW" altLang="en-US" dirty="0"/>
              </a:p>
            </p:txBody>
          </p:sp>
        </p:grpSp>
        <p:grpSp>
          <p:nvGrpSpPr>
            <p:cNvPr id="198" name="群組 197">
              <a:extLst>
                <a:ext uri="{FF2B5EF4-FFF2-40B4-BE49-F238E27FC236}">
                  <a16:creationId xmlns:a16="http://schemas.microsoft.com/office/drawing/2014/main" id="{5828CC8E-13E3-3185-B7A1-D2DC45D337E1}"/>
                </a:ext>
              </a:extLst>
            </p:cNvPr>
            <p:cNvGrpSpPr/>
            <p:nvPr/>
          </p:nvGrpSpPr>
          <p:grpSpPr>
            <a:xfrm>
              <a:off x="460441" y="3651626"/>
              <a:ext cx="723788" cy="716807"/>
              <a:chOff x="1670924" y="3651626"/>
              <a:chExt cx="7237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9" name="文字方塊 198">
                    <a:extLst>
                      <a:ext uri="{FF2B5EF4-FFF2-40B4-BE49-F238E27FC236}">
                        <a16:creationId xmlns:a16="http://schemas.microsoft.com/office/drawing/2014/main" id="{3B2201BA-4A2C-39DB-D2FA-5AEA94F6E037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3B68FE51-E1C4-4270-9874-6D6A0E4A4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文字方塊 199">
                    <a:extLst>
                      <a:ext uri="{FF2B5EF4-FFF2-40B4-BE49-F238E27FC236}">
                        <a16:creationId xmlns:a16="http://schemas.microsoft.com/office/drawing/2014/main" id="{9B8CBD5F-DE8C-21CC-4CB0-BCCB2E9F7EA0}"/>
                      </a:ext>
                    </a:extLst>
                  </p:cNvPr>
                  <p:cNvSpPr txBox="1"/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8AE60717-5C45-52C9-C899-069506D9B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411B8FC7-255E-806C-419D-6BEDE6808894}"/>
                </a:ext>
              </a:extLst>
            </p:cNvPr>
            <p:cNvGrpSpPr/>
            <p:nvPr/>
          </p:nvGrpSpPr>
          <p:grpSpPr>
            <a:xfrm>
              <a:off x="1020274" y="3528335"/>
              <a:ext cx="1147801" cy="338554"/>
              <a:chOff x="1020274" y="3528335"/>
              <a:chExt cx="1147801" cy="338554"/>
            </a:xfrm>
          </p:grpSpPr>
          <p:cxnSp>
            <p:nvCxnSpPr>
              <p:cNvPr id="202" name="直線單箭頭接點 201">
                <a:extLst>
                  <a:ext uri="{FF2B5EF4-FFF2-40B4-BE49-F238E27FC236}">
                    <a16:creationId xmlns:a16="http://schemas.microsoft.com/office/drawing/2014/main" id="{B91C4A5F-2432-92F9-2464-1564C02C0BB3}"/>
                  </a:ext>
                </a:extLst>
              </p:cNvPr>
              <p:cNvCxnSpPr>
                <a:cxnSpLocks/>
                <a:stCxn id="199" idx="3"/>
                <a:endCxn id="206" idx="1"/>
              </p:cNvCxnSpPr>
              <p:nvPr/>
            </p:nvCxnSpPr>
            <p:spPr>
              <a:xfrm>
                <a:off x="1020274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文字方塊 202">
                <a:extLst>
                  <a:ext uri="{FF2B5EF4-FFF2-40B4-BE49-F238E27FC236}">
                    <a16:creationId xmlns:a16="http://schemas.microsoft.com/office/drawing/2014/main" id="{1AAF36ED-E024-EFCE-9CDB-CA3D2A7F2CBD}"/>
                  </a:ext>
                </a:extLst>
              </p:cNvPr>
              <p:cNvSpPr txBox="1"/>
              <p:nvPr/>
            </p:nvSpPr>
            <p:spPr>
              <a:xfrm>
                <a:off x="1155912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cxnSp>
          <p:nvCxnSpPr>
            <p:cNvPr id="204" name="直線單箭頭接點 203">
              <a:extLst>
                <a:ext uri="{FF2B5EF4-FFF2-40B4-BE49-F238E27FC236}">
                  <a16:creationId xmlns:a16="http://schemas.microsoft.com/office/drawing/2014/main" id="{766768A3-1BE9-DBB6-5B6A-62465E321B69}"/>
                </a:ext>
              </a:extLst>
            </p:cNvPr>
            <p:cNvCxnSpPr>
              <a:cxnSpLocks/>
              <a:stCxn id="196" idx="2"/>
              <a:endCxn id="210" idx="1"/>
            </p:cNvCxnSpPr>
            <p:nvPr/>
          </p:nvCxnSpPr>
          <p:spPr>
            <a:xfrm>
              <a:off x="4071078" y="3836292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群組 204">
              <a:extLst>
                <a:ext uri="{FF2B5EF4-FFF2-40B4-BE49-F238E27FC236}">
                  <a16:creationId xmlns:a16="http://schemas.microsoft.com/office/drawing/2014/main" id="{6D9F0ED2-4A11-0CAA-8BF7-241E9F806D7D}"/>
                </a:ext>
              </a:extLst>
            </p:cNvPr>
            <p:cNvGrpSpPr/>
            <p:nvPr/>
          </p:nvGrpSpPr>
          <p:grpSpPr>
            <a:xfrm>
              <a:off x="1897175" y="3651626"/>
              <a:ext cx="960840" cy="716807"/>
              <a:chOff x="1555259" y="3651626"/>
              <a:chExt cx="960840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文字方塊 205">
                    <a:extLst>
                      <a:ext uri="{FF2B5EF4-FFF2-40B4-BE49-F238E27FC236}">
                        <a16:creationId xmlns:a16="http://schemas.microsoft.com/office/drawing/2014/main" id="{42FBE370-84F8-28A1-36C9-EB6146BBF005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6F58DA12-F500-4C8B-280F-76D37DC20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/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7056DB30-E03C-F51E-15B4-38850A8A00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5259" y="4029879"/>
                    <a:ext cx="960840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直線單箭頭接點 207">
              <a:extLst>
                <a:ext uri="{FF2B5EF4-FFF2-40B4-BE49-F238E27FC236}">
                  <a16:creationId xmlns:a16="http://schemas.microsoft.com/office/drawing/2014/main" id="{EC9B2A18-E21F-1672-38A9-2702D7819908}"/>
                </a:ext>
              </a:extLst>
            </p:cNvPr>
            <p:cNvCxnSpPr>
              <a:cxnSpLocks/>
              <a:stCxn id="206" idx="3"/>
            </p:cNvCxnSpPr>
            <p:nvPr/>
          </p:nvCxnSpPr>
          <p:spPr>
            <a:xfrm>
              <a:off x="2572673" y="3836292"/>
              <a:ext cx="29596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群組 208">
              <a:extLst>
                <a:ext uri="{FF2B5EF4-FFF2-40B4-BE49-F238E27FC236}">
                  <a16:creationId xmlns:a16="http://schemas.microsoft.com/office/drawing/2014/main" id="{1367B368-7297-EE55-6F05-3DB1717F42B7}"/>
                </a:ext>
              </a:extLst>
            </p:cNvPr>
            <p:cNvGrpSpPr/>
            <p:nvPr/>
          </p:nvGrpSpPr>
          <p:grpSpPr>
            <a:xfrm>
              <a:off x="4271275" y="3651626"/>
              <a:ext cx="602088" cy="716807"/>
              <a:chOff x="1694600" y="3651626"/>
              <a:chExt cx="6020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文字方塊 209">
                    <a:extLst>
                      <a:ext uri="{FF2B5EF4-FFF2-40B4-BE49-F238E27FC236}">
                        <a16:creationId xmlns:a16="http://schemas.microsoft.com/office/drawing/2014/main" id="{6403C999-2360-85F8-DB3E-540DE686A288}"/>
                      </a:ext>
                    </a:extLst>
                  </p:cNvPr>
                  <p:cNvSpPr txBox="1"/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81A6D7CE-E8D8-29A9-825C-77D799FDB2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文字方塊 210">
                    <a:extLst>
                      <a:ext uri="{FF2B5EF4-FFF2-40B4-BE49-F238E27FC236}">
                        <a16:creationId xmlns:a16="http://schemas.microsoft.com/office/drawing/2014/main" id="{E7B526C0-A500-38E1-2DF3-779D23A98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4600" y="4029879"/>
                    <a:ext cx="602088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176" r="-5882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2" name="群組 211">
              <a:extLst>
                <a:ext uri="{FF2B5EF4-FFF2-40B4-BE49-F238E27FC236}">
                  <a16:creationId xmlns:a16="http://schemas.microsoft.com/office/drawing/2014/main" id="{6551D8A1-5292-88E6-03F1-5D05646F6111}"/>
                </a:ext>
              </a:extLst>
            </p:cNvPr>
            <p:cNvGrpSpPr/>
            <p:nvPr/>
          </p:nvGrpSpPr>
          <p:grpSpPr>
            <a:xfrm>
              <a:off x="10923848" y="4399855"/>
              <a:ext cx="772519" cy="707886"/>
              <a:chOff x="7593557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文字方塊 212">
                    <a:extLst>
                      <a:ext uri="{FF2B5EF4-FFF2-40B4-BE49-F238E27FC236}">
                        <a16:creationId xmlns:a16="http://schemas.microsoft.com/office/drawing/2014/main" id="{F186E063-4D1D-30AC-2F8A-C5F2E47CF7D5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125" r="-9375" b="-4688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文字方塊 213">
                    <a:extLst>
                      <a:ext uri="{FF2B5EF4-FFF2-40B4-BE49-F238E27FC236}">
                        <a16:creationId xmlns:a16="http://schemas.microsoft.com/office/drawing/2014/main" id="{A4F53B81-0E8E-D0B3-17C5-2463F22AC0E6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(1,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/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5" name="文字方塊 214">
                  <a:extLst>
                    <a:ext uri="{FF2B5EF4-FFF2-40B4-BE49-F238E27FC236}">
                      <a16:creationId xmlns:a16="http://schemas.microsoft.com/office/drawing/2014/main" id="{F2F25625-87CA-83F8-C813-80CEFFEF7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9233" y="4411247"/>
                  <a:ext cx="402674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" name="直線單箭頭接點 215">
              <a:extLst>
                <a:ext uri="{FF2B5EF4-FFF2-40B4-BE49-F238E27FC236}">
                  <a16:creationId xmlns:a16="http://schemas.microsoft.com/office/drawing/2014/main" id="{5EE65252-3F87-8D50-7E1E-CE4126A06BD4}"/>
                </a:ext>
              </a:extLst>
            </p:cNvPr>
            <p:cNvCxnSpPr>
              <a:stCxn id="215" idx="3"/>
              <a:endCxn id="218" idx="1"/>
            </p:cNvCxnSpPr>
            <p:nvPr/>
          </p:nvCxnSpPr>
          <p:spPr>
            <a:xfrm flipV="1">
              <a:off x="9191907" y="4592194"/>
              <a:ext cx="29570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7" name="群組 216">
              <a:extLst>
                <a:ext uri="{FF2B5EF4-FFF2-40B4-BE49-F238E27FC236}">
                  <a16:creationId xmlns:a16="http://schemas.microsoft.com/office/drawing/2014/main" id="{ACAF6E3E-225F-1E73-509C-50DAED707E8A}"/>
                </a:ext>
              </a:extLst>
            </p:cNvPr>
            <p:cNvGrpSpPr/>
            <p:nvPr/>
          </p:nvGrpSpPr>
          <p:grpSpPr>
            <a:xfrm>
              <a:off x="9294257" y="4407528"/>
              <a:ext cx="771814" cy="707886"/>
              <a:chOff x="9294257" y="4407528"/>
              <a:chExt cx="771814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0C8DCEFA-C2AB-3A67-C88A-AAF96A3C989B}"/>
                      </a:ext>
                    </a:extLst>
                  </p:cNvPr>
                  <p:cNvSpPr txBox="1"/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0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" name="文字方塊 3">
                    <a:extLst>
                      <a:ext uri="{FF2B5EF4-FFF2-40B4-BE49-F238E27FC236}">
                        <a16:creationId xmlns:a16="http://schemas.microsoft.com/office/drawing/2014/main" id="{B1403FC4-54CF-B7A7-A13C-DF2273451D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7609" y="4407528"/>
                    <a:ext cx="385554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218515D-8C4E-1B5A-ACDF-9FAF7DABB3A2}"/>
                      </a:ext>
                    </a:extLst>
                  </p:cNvPr>
                  <p:cNvSpPr txBox="1"/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6B26A723-8D93-6078-B645-A696056878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94257" y="4776860"/>
                    <a:ext cx="771814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0" name="肘形接點 183">
              <a:extLst>
                <a:ext uri="{FF2B5EF4-FFF2-40B4-BE49-F238E27FC236}">
                  <a16:creationId xmlns:a16="http://schemas.microsoft.com/office/drawing/2014/main" id="{A6C64FBD-0F95-DECC-92DC-8DF99A7EB8B6}"/>
                </a:ext>
              </a:extLst>
            </p:cNvPr>
            <p:cNvCxnSpPr>
              <a:cxnSpLocks/>
              <a:stCxn id="226" idx="3"/>
              <a:endCxn id="215" idx="0"/>
            </p:cNvCxnSpPr>
            <p:nvPr/>
          </p:nvCxnSpPr>
          <p:spPr>
            <a:xfrm>
              <a:off x="8541262" y="3836290"/>
              <a:ext cx="449308" cy="57495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肘形接點 186">
              <a:extLst>
                <a:ext uri="{FF2B5EF4-FFF2-40B4-BE49-F238E27FC236}">
                  <a16:creationId xmlns:a16="http://schemas.microsoft.com/office/drawing/2014/main" id="{2CBBAC65-560E-6230-2C76-604510C43319}"/>
                </a:ext>
              </a:extLst>
            </p:cNvPr>
            <p:cNvCxnSpPr>
              <a:cxnSpLocks/>
              <a:stCxn id="229" idx="3"/>
              <a:endCxn id="215" idx="2"/>
            </p:cNvCxnSpPr>
            <p:nvPr/>
          </p:nvCxnSpPr>
          <p:spPr>
            <a:xfrm flipV="1">
              <a:off x="8558258" y="4780579"/>
              <a:ext cx="432312" cy="4048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群組 221">
              <a:extLst>
                <a:ext uri="{FF2B5EF4-FFF2-40B4-BE49-F238E27FC236}">
                  <a16:creationId xmlns:a16="http://schemas.microsoft.com/office/drawing/2014/main" id="{F7BB010B-EF73-D5C8-B2E8-1DF8285F36C5}"/>
                </a:ext>
              </a:extLst>
            </p:cNvPr>
            <p:cNvGrpSpPr/>
            <p:nvPr/>
          </p:nvGrpSpPr>
          <p:grpSpPr>
            <a:xfrm>
              <a:off x="6994958" y="3528335"/>
              <a:ext cx="1147801" cy="338554"/>
              <a:chOff x="2204642" y="3528335"/>
              <a:chExt cx="1147801" cy="338554"/>
            </a:xfrm>
          </p:grpSpPr>
          <p:cxnSp>
            <p:nvCxnSpPr>
              <p:cNvPr id="223" name="直線單箭頭接點 222">
                <a:extLst>
                  <a:ext uri="{FF2B5EF4-FFF2-40B4-BE49-F238E27FC236}">
                    <a16:creationId xmlns:a16="http://schemas.microsoft.com/office/drawing/2014/main" id="{1CE94E0A-AB77-98C7-E772-3E0268F5C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文字方塊 223">
                <a:extLst>
                  <a:ext uri="{FF2B5EF4-FFF2-40B4-BE49-F238E27FC236}">
                    <a16:creationId xmlns:a16="http://schemas.microsoft.com/office/drawing/2014/main" id="{38D2D4F4-5225-63FA-7402-34DD62CDE42F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25" name="群組 224">
              <a:extLst>
                <a:ext uri="{FF2B5EF4-FFF2-40B4-BE49-F238E27FC236}">
                  <a16:creationId xmlns:a16="http://schemas.microsoft.com/office/drawing/2014/main" id="{68C5B93D-97FA-1690-59E5-C4AFE99D2E37}"/>
                </a:ext>
              </a:extLst>
            </p:cNvPr>
            <p:cNvGrpSpPr/>
            <p:nvPr/>
          </p:nvGrpSpPr>
          <p:grpSpPr>
            <a:xfrm>
              <a:off x="7988205" y="3651624"/>
              <a:ext cx="717311" cy="716808"/>
              <a:chOff x="7596445" y="3651624"/>
              <a:chExt cx="717311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文字方塊 225">
                    <a:extLst>
                      <a:ext uri="{FF2B5EF4-FFF2-40B4-BE49-F238E27FC236}">
                        <a16:creationId xmlns:a16="http://schemas.microsoft.com/office/drawing/2014/main" id="{E4283373-0D36-D976-8137-D39E1E280C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280BD62E-CC62-BB58-8F85-DFE70B2689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386068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文字方塊 226">
                    <a:extLst>
                      <a:ext uri="{FF2B5EF4-FFF2-40B4-BE49-F238E27FC236}">
                        <a16:creationId xmlns:a16="http://schemas.microsoft.com/office/drawing/2014/main" id="{7A09B593-9CF0-2BC0-2629-FB9DEA2C86C7}"/>
                      </a:ext>
                    </a:extLst>
                  </p:cNvPr>
                  <p:cNvSpPr txBox="1"/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50E92D38-9D6B-2484-F7C9-2C0DCCA26B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6445" y="4029878"/>
                    <a:ext cx="717311" cy="3385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8" name="群組 227">
              <a:extLst>
                <a:ext uri="{FF2B5EF4-FFF2-40B4-BE49-F238E27FC236}">
                  <a16:creationId xmlns:a16="http://schemas.microsoft.com/office/drawing/2014/main" id="{B04C01DE-73C6-E7A8-1141-5F427823A82B}"/>
                </a:ext>
              </a:extLst>
            </p:cNvPr>
            <p:cNvGrpSpPr/>
            <p:nvPr/>
          </p:nvGrpSpPr>
          <p:grpSpPr>
            <a:xfrm>
              <a:off x="7985551" y="5000746"/>
              <a:ext cx="772519" cy="707886"/>
              <a:chOff x="7597909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文字方塊 228">
                    <a:extLst>
                      <a:ext uri="{FF2B5EF4-FFF2-40B4-BE49-F238E27FC236}">
                        <a16:creationId xmlns:a16="http://schemas.microsoft.com/office/drawing/2014/main" id="{F5200F5A-81A9-0844-8AA7-01CD283795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D32BB332-01EA-A8D0-56AD-33453383EC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84080" cy="36933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文字方塊 229">
                    <a:extLst>
                      <a:ext uri="{FF2B5EF4-FFF2-40B4-BE49-F238E27FC236}">
                        <a16:creationId xmlns:a16="http://schemas.microsoft.com/office/drawing/2014/main" id="{F08CDE1E-54E6-A49E-378D-B7C53CFEBC31}"/>
                      </a:ext>
                    </a:extLst>
                  </p:cNvPr>
                  <p:cNvSpPr txBox="1"/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2896F501-0B2E-11F7-0B72-AFCCF8670F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7909" y="5370078"/>
                    <a:ext cx="772519" cy="338554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1" name="群組 230">
              <a:extLst>
                <a:ext uri="{FF2B5EF4-FFF2-40B4-BE49-F238E27FC236}">
                  <a16:creationId xmlns:a16="http://schemas.microsoft.com/office/drawing/2014/main" id="{542F4B76-2340-B8EB-5EEA-0855CB35BBE7}"/>
                </a:ext>
              </a:extLst>
            </p:cNvPr>
            <p:cNvGrpSpPr/>
            <p:nvPr/>
          </p:nvGrpSpPr>
          <p:grpSpPr>
            <a:xfrm>
              <a:off x="6994958" y="4880954"/>
              <a:ext cx="1147801" cy="338554"/>
              <a:chOff x="2204642" y="3528335"/>
              <a:chExt cx="1147801" cy="338554"/>
            </a:xfrm>
          </p:grpSpPr>
          <p:cxnSp>
            <p:nvCxnSpPr>
              <p:cNvPr id="232" name="直線單箭頭接點 231">
                <a:extLst>
                  <a:ext uri="{FF2B5EF4-FFF2-40B4-BE49-F238E27FC236}">
                    <a16:creationId xmlns:a16="http://schemas.microsoft.com/office/drawing/2014/main" id="{785A36CC-B0C9-E870-6286-955AA26C34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文字方塊 232">
                <a:extLst>
                  <a:ext uri="{FF2B5EF4-FFF2-40B4-BE49-F238E27FC236}">
                    <a16:creationId xmlns:a16="http://schemas.microsoft.com/office/drawing/2014/main" id="{E1D5C6E4-3628-24B0-FE6D-21B7DF676557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234" name="群組 233">
              <a:extLst>
                <a:ext uri="{FF2B5EF4-FFF2-40B4-BE49-F238E27FC236}">
                  <a16:creationId xmlns:a16="http://schemas.microsoft.com/office/drawing/2014/main" id="{94BE7E8B-7D2B-F10F-B8C8-BC73220BAD5A}"/>
                </a:ext>
              </a:extLst>
            </p:cNvPr>
            <p:cNvGrpSpPr/>
            <p:nvPr/>
          </p:nvGrpSpPr>
          <p:grpSpPr>
            <a:xfrm>
              <a:off x="10301978" y="4132399"/>
              <a:ext cx="457200" cy="914400"/>
              <a:chOff x="7041976" y="3589735"/>
              <a:chExt cx="457200" cy="914400"/>
            </a:xfrm>
          </p:grpSpPr>
          <p:sp>
            <p:nvSpPr>
              <p:cNvPr id="235" name="矩形 234">
                <a:extLst>
                  <a:ext uri="{FF2B5EF4-FFF2-40B4-BE49-F238E27FC236}">
                    <a16:creationId xmlns:a16="http://schemas.microsoft.com/office/drawing/2014/main" id="{9062BD3C-4C6C-FAE4-D6F4-6FCCF450BD9F}"/>
                  </a:ext>
                </a:extLst>
              </p:cNvPr>
              <p:cNvSpPr/>
              <p:nvPr/>
            </p:nvSpPr>
            <p:spPr>
              <a:xfrm>
                <a:off x="7041976" y="3589735"/>
                <a:ext cx="457200" cy="914400"/>
              </a:xfrm>
              <a:prstGeom prst="rect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36" name="文字方塊 235">
                <a:extLst>
                  <a:ext uri="{FF2B5EF4-FFF2-40B4-BE49-F238E27FC236}">
                    <a16:creationId xmlns:a16="http://schemas.microsoft.com/office/drawing/2014/main" id="{C167B2B7-1C4D-6224-FFBC-1D33BB1FB7BD}"/>
                  </a:ext>
                </a:extLst>
              </p:cNvPr>
              <p:cNvSpPr txBox="1"/>
              <p:nvPr/>
            </p:nvSpPr>
            <p:spPr>
              <a:xfrm>
                <a:off x="7061593" y="3862269"/>
                <a:ext cx="349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w</a:t>
                </a:r>
                <a:endParaRPr lang="zh-TW" altLang="en-US" dirty="0"/>
              </a:p>
            </p:txBody>
          </p:sp>
        </p:grpSp>
        <p:cxnSp>
          <p:nvCxnSpPr>
            <p:cNvPr id="237" name="直線單箭頭接點 236">
              <a:extLst>
                <a:ext uri="{FF2B5EF4-FFF2-40B4-BE49-F238E27FC236}">
                  <a16:creationId xmlns:a16="http://schemas.microsoft.com/office/drawing/2014/main" id="{86B020D4-281E-4CF7-96D8-4173772C711A}"/>
                </a:ext>
              </a:extLst>
            </p:cNvPr>
            <p:cNvCxnSpPr>
              <a:cxnSpLocks/>
              <a:endCxn id="235" idx="1"/>
            </p:cNvCxnSpPr>
            <p:nvPr/>
          </p:nvCxnSpPr>
          <p:spPr>
            <a:xfrm flipV="1">
              <a:off x="9887044" y="4589599"/>
              <a:ext cx="414934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直線單箭頭接點 237">
              <a:extLst>
                <a:ext uri="{FF2B5EF4-FFF2-40B4-BE49-F238E27FC236}">
                  <a16:creationId xmlns:a16="http://schemas.microsoft.com/office/drawing/2014/main" id="{31958007-AAA7-FFE9-A295-D3E0BABC2485}"/>
                </a:ext>
              </a:extLst>
            </p:cNvPr>
            <p:cNvCxnSpPr>
              <a:cxnSpLocks/>
              <a:stCxn id="235" idx="3"/>
            </p:cNvCxnSpPr>
            <p:nvPr/>
          </p:nvCxnSpPr>
          <p:spPr>
            <a:xfrm>
              <a:off x="10759178" y="4589599"/>
              <a:ext cx="343561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9" name="群組 238">
              <a:extLst>
                <a:ext uri="{FF2B5EF4-FFF2-40B4-BE49-F238E27FC236}">
                  <a16:creationId xmlns:a16="http://schemas.microsoft.com/office/drawing/2014/main" id="{07D05D77-3FDB-44A2-8519-8BD36C3E5738}"/>
                </a:ext>
              </a:extLst>
            </p:cNvPr>
            <p:cNvGrpSpPr/>
            <p:nvPr/>
          </p:nvGrpSpPr>
          <p:grpSpPr>
            <a:xfrm>
              <a:off x="4954466" y="1794719"/>
              <a:ext cx="1269034" cy="1349122"/>
              <a:chOff x="3125256" y="1287788"/>
              <a:chExt cx="1269034" cy="1349122"/>
            </a:xfrm>
          </p:grpSpPr>
          <p:sp>
            <p:nvSpPr>
              <p:cNvPr id="240" name="流程圖: 人工作業 239">
                <a:extLst>
                  <a:ext uri="{FF2B5EF4-FFF2-40B4-BE49-F238E27FC236}">
                    <a16:creationId xmlns:a16="http://schemas.microsoft.com/office/drawing/2014/main" id="{BF32662A-6091-F8FC-F295-D3333D56EF6A}"/>
                  </a:ext>
                </a:extLst>
              </p:cNvPr>
              <p:cNvSpPr/>
              <p:nvPr/>
            </p:nvSpPr>
            <p:spPr>
              <a:xfrm rot="5400000">
                <a:off x="3118511" y="1361131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a14:m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41" name="文字方塊 240">
                    <a:extLst>
                      <a:ext uri="{FF2B5EF4-FFF2-40B4-BE49-F238E27FC236}">
                        <a16:creationId xmlns:a16="http://schemas.microsoft.com/office/drawing/2014/main" id="{26E97D9D-9940-BDCC-C63E-E342B4D34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256" y="1777683"/>
                    <a:ext cx="1152816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t="-10000" r="-21605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2" name="直線單箭頭接點 241">
              <a:extLst>
                <a:ext uri="{FF2B5EF4-FFF2-40B4-BE49-F238E27FC236}">
                  <a16:creationId xmlns:a16="http://schemas.microsoft.com/office/drawing/2014/main" id="{A5EF6EC7-02A1-3989-F314-38AD022993F8}"/>
                </a:ext>
              </a:extLst>
            </p:cNvPr>
            <p:cNvCxnSpPr>
              <a:stCxn id="240" idx="0"/>
              <a:endCxn id="244" idx="1"/>
            </p:cNvCxnSpPr>
            <p:nvPr/>
          </p:nvCxnSpPr>
          <p:spPr>
            <a:xfrm>
              <a:off x="6223500" y="2469280"/>
              <a:ext cx="354348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3" name="群組 242">
              <a:extLst>
                <a:ext uri="{FF2B5EF4-FFF2-40B4-BE49-F238E27FC236}">
                  <a16:creationId xmlns:a16="http://schemas.microsoft.com/office/drawing/2014/main" id="{92D92AA1-4854-07E7-5615-5CB32FDC41F7}"/>
                </a:ext>
              </a:extLst>
            </p:cNvPr>
            <p:cNvGrpSpPr/>
            <p:nvPr/>
          </p:nvGrpSpPr>
          <p:grpSpPr>
            <a:xfrm>
              <a:off x="6306552" y="2284614"/>
              <a:ext cx="960135" cy="725730"/>
              <a:chOff x="6306552" y="2284614"/>
              <a:chExt cx="960135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文字方塊 243">
                    <a:extLst>
                      <a:ext uri="{FF2B5EF4-FFF2-40B4-BE49-F238E27FC236}">
                        <a16:creationId xmlns:a16="http://schemas.microsoft.com/office/drawing/2014/main" id="{8193E134-3A00-B1A3-3A8F-49E9555F2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8E59B630-BAD3-BCFF-C6FF-3C2BDBEFC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/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5" name="文字方塊 244">
                    <a:extLst>
                      <a:ext uri="{FF2B5EF4-FFF2-40B4-BE49-F238E27FC236}">
                        <a16:creationId xmlns:a16="http://schemas.microsoft.com/office/drawing/2014/main" id="{39449A72-D44A-640F-0B2D-12AA1FF7FD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6552" y="2671790"/>
                    <a:ext cx="960135" cy="338554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741" r="-1037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6" name="肘形接點 176">
              <a:extLst>
                <a:ext uri="{FF2B5EF4-FFF2-40B4-BE49-F238E27FC236}">
                  <a16:creationId xmlns:a16="http://schemas.microsoft.com/office/drawing/2014/main" id="{D0999A50-562E-0386-EB2F-9D14C5446F3D}"/>
                </a:ext>
              </a:extLst>
            </p:cNvPr>
            <p:cNvCxnSpPr>
              <a:cxnSpLocks/>
              <a:endCxn id="240" idx="2"/>
            </p:cNvCxnSpPr>
            <p:nvPr/>
          </p:nvCxnSpPr>
          <p:spPr>
            <a:xfrm rot="5400000" flipH="1" flipV="1">
              <a:off x="4214336" y="2827009"/>
              <a:ext cx="1164457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7" name="群組 246">
              <a:extLst>
                <a:ext uri="{FF2B5EF4-FFF2-40B4-BE49-F238E27FC236}">
                  <a16:creationId xmlns:a16="http://schemas.microsoft.com/office/drawing/2014/main" id="{B6D352A4-E5EF-B870-695D-DC1C29401B1D}"/>
                </a:ext>
              </a:extLst>
            </p:cNvPr>
            <p:cNvGrpSpPr/>
            <p:nvPr/>
          </p:nvGrpSpPr>
          <p:grpSpPr>
            <a:xfrm>
              <a:off x="7981528" y="2284614"/>
              <a:ext cx="723082" cy="725730"/>
              <a:chOff x="6413507" y="2284614"/>
              <a:chExt cx="723082" cy="7257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文字方塊 247">
                    <a:extLst>
                      <a:ext uri="{FF2B5EF4-FFF2-40B4-BE49-F238E27FC236}">
                        <a16:creationId xmlns:a16="http://schemas.microsoft.com/office/drawing/2014/main" id="{C8DFAC5E-62BD-884C-8444-3BFE3354975B}"/>
                      </a:ext>
                    </a:extLst>
                  </p:cNvPr>
                  <p:cNvSpPr txBox="1"/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E799D7E0-AC46-D8AD-C471-88AA424E4F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7848" y="2284614"/>
                    <a:ext cx="380489" cy="36933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文字方塊 248">
                    <a:extLst>
                      <a:ext uri="{FF2B5EF4-FFF2-40B4-BE49-F238E27FC236}">
                        <a16:creationId xmlns:a16="http://schemas.microsoft.com/office/drawing/2014/main" id="{9E7AB33B-583A-4765-64D3-4B50036E6BD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𝑘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E1D98A62-6BBD-8CBE-5E5E-D057D58BDC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507" y="2671790"/>
                    <a:ext cx="723082" cy="33855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0" name="群組 249">
              <a:extLst>
                <a:ext uri="{FF2B5EF4-FFF2-40B4-BE49-F238E27FC236}">
                  <a16:creationId xmlns:a16="http://schemas.microsoft.com/office/drawing/2014/main" id="{812E02FA-3875-E115-8DAE-C2C02965E020}"/>
                </a:ext>
              </a:extLst>
            </p:cNvPr>
            <p:cNvGrpSpPr/>
            <p:nvPr/>
          </p:nvGrpSpPr>
          <p:grpSpPr>
            <a:xfrm>
              <a:off x="6994958" y="2168880"/>
              <a:ext cx="1147801" cy="338554"/>
              <a:chOff x="2204642" y="3528335"/>
              <a:chExt cx="1147801" cy="338554"/>
            </a:xfrm>
          </p:grpSpPr>
          <p:cxnSp>
            <p:nvCxnSpPr>
              <p:cNvPr id="251" name="直線單箭頭接點 250">
                <a:extLst>
                  <a:ext uri="{FF2B5EF4-FFF2-40B4-BE49-F238E27FC236}">
                    <a16:creationId xmlns:a16="http://schemas.microsoft.com/office/drawing/2014/main" id="{C1C476D7-685C-1297-2678-EF183E731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文字方塊 251">
                <a:extLst>
                  <a:ext uri="{FF2B5EF4-FFF2-40B4-BE49-F238E27FC236}">
                    <a16:creationId xmlns:a16="http://schemas.microsoft.com/office/drawing/2014/main" id="{8E6BEB53-B608-1C81-5F05-7BB518A0B1DC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/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latin typeface="Cambria Math"/>
                            <a:ea typeface="Cambria Math"/>
                          </a:rPr>
                          <m:t>×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53" name="文字方塊 252">
                  <a:extLst>
                    <a:ext uri="{FF2B5EF4-FFF2-40B4-BE49-F238E27FC236}">
                      <a16:creationId xmlns:a16="http://schemas.microsoft.com/office/drawing/2014/main" id="{17C6C39D-AB50-953C-6183-5AE1A8236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919" y="2962213"/>
                  <a:ext cx="402674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16265278-12B8-CAA6-FC4E-5687CF0EB56D}"/>
                </a:ext>
              </a:extLst>
            </p:cNvPr>
            <p:cNvCxnSpPr>
              <a:stCxn id="253" idx="3"/>
              <a:endCxn id="256" idx="1"/>
            </p:cNvCxnSpPr>
            <p:nvPr/>
          </p:nvCxnSpPr>
          <p:spPr>
            <a:xfrm>
              <a:off x="9197593" y="3146879"/>
              <a:ext cx="685442" cy="371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群組 254">
              <a:extLst>
                <a:ext uri="{FF2B5EF4-FFF2-40B4-BE49-F238E27FC236}">
                  <a16:creationId xmlns:a16="http://schemas.microsoft.com/office/drawing/2014/main" id="{371717CB-8619-3806-7D53-FF4D55EA82FA}"/>
                </a:ext>
              </a:extLst>
            </p:cNvPr>
            <p:cNvGrpSpPr/>
            <p:nvPr/>
          </p:nvGrpSpPr>
          <p:grpSpPr>
            <a:xfrm>
              <a:off x="9718630" y="2962213"/>
              <a:ext cx="723788" cy="712068"/>
              <a:chOff x="9718630" y="2962213"/>
              <a:chExt cx="723788" cy="7120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文字方塊 255">
                    <a:extLst>
                      <a:ext uri="{FF2B5EF4-FFF2-40B4-BE49-F238E27FC236}">
                        <a16:creationId xmlns:a16="http://schemas.microsoft.com/office/drawing/2014/main" id="{9112BDF7-D62F-D1C6-E861-BAFF826707AF}"/>
                      </a:ext>
                    </a:extLst>
                  </p:cNvPr>
                  <p:cNvSpPr txBox="1"/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3" name="文字方塊 72">
                    <a:extLst>
                      <a:ext uri="{FF2B5EF4-FFF2-40B4-BE49-F238E27FC236}">
                        <a16:creationId xmlns:a16="http://schemas.microsoft.com/office/drawing/2014/main" id="{D453748D-DA36-A32C-0651-E77C815BA2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3035" y="2962213"/>
                    <a:ext cx="404598" cy="37677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r="-2857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7" name="文字方塊 256">
                    <a:extLst>
                      <a:ext uri="{FF2B5EF4-FFF2-40B4-BE49-F238E27FC236}">
                        <a16:creationId xmlns:a16="http://schemas.microsoft.com/office/drawing/2014/main" id="{AE8A23B3-AE9D-7BD3-FD5D-C938E50F2ABD}"/>
                      </a:ext>
                    </a:extLst>
                  </p:cNvPr>
                  <p:cNvSpPr txBox="1"/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字方塊 82">
                    <a:extLst>
                      <a:ext uri="{FF2B5EF4-FFF2-40B4-BE49-F238E27FC236}">
                        <a16:creationId xmlns:a16="http://schemas.microsoft.com/office/drawing/2014/main" id="{3191FA47-F55D-63A0-E5FD-C38C7FE34B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18630" y="3335727"/>
                    <a:ext cx="723788" cy="33855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8" name="肘形接點 178">
              <a:extLst>
                <a:ext uri="{FF2B5EF4-FFF2-40B4-BE49-F238E27FC236}">
                  <a16:creationId xmlns:a16="http://schemas.microsoft.com/office/drawing/2014/main" id="{48F9378C-2F64-B88A-AF25-7D49EACEEC3A}"/>
                </a:ext>
              </a:extLst>
            </p:cNvPr>
            <p:cNvCxnSpPr>
              <a:cxnSpLocks/>
              <a:stCxn id="248" idx="3"/>
              <a:endCxn id="253" idx="0"/>
            </p:cNvCxnSpPr>
            <p:nvPr/>
          </p:nvCxnSpPr>
          <p:spPr>
            <a:xfrm>
              <a:off x="8526358" y="2469280"/>
              <a:ext cx="469898" cy="49293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肘形接點 180">
              <a:extLst>
                <a:ext uri="{FF2B5EF4-FFF2-40B4-BE49-F238E27FC236}">
                  <a16:creationId xmlns:a16="http://schemas.microsoft.com/office/drawing/2014/main" id="{73930F7F-2125-ED30-546C-AE52B8D3D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7495" y="3331545"/>
              <a:ext cx="430052" cy="50474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D2D4AAA-44FD-0079-F33B-2ABECD56C2AD}"/>
              </a:ext>
            </a:extLst>
          </p:cNvPr>
          <p:cNvSpPr/>
          <p:nvPr/>
        </p:nvSpPr>
        <p:spPr>
          <a:xfrm>
            <a:off x="2610884" y="2296496"/>
            <a:ext cx="5999716" cy="16931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4E545B-0EEF-C0CC-BB5D-B14D8DF0E193}"/>
              </a:ext>
            </a:extLst>
          </p:cNvPr>
          <p:cNvSpPr/>
          <p:nvPr/>
        </p:nvSpPr>
        <p:spPr>
          <a:xfrm>
            <a:off x="21222" y="5575196"/>
            <a:ext cx="3754675" cy="1282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7EBDE311-C142-6C6E-1960-9C5FFDE9BB5D}"/>
              </a:ext>
            </a:extLst>
          </p:cNvPr>
          <p:cNvGrpSpPr/>
          <p:nvPr/>
        </p:nvGrpSpPr>
        <p:grpSpPr>
          <a:xfrm>
            <a:off x="5227348" y="113532"/>
            <a:ext cx="6622662" cy="3496842"/>
            <a:chOff x="1146571" y="360784"/>
            <a:chExt cx="6622662" cy="3496842"/>
          </a:xfrm>
        </p:grpSpPr>
        <p:sp>
          <p:nvSpPr>
            <p:cNvPr id="17" name="圓角矩形 7">
              <a:extLst>
                <a:ext uri="{FF2B5EF4-FFF2-40B4-BE49-F238E27FC236}">
                  <a16:creationId xmlns:a16="http://schemas.microsoft.com/office/drawing/2014/main" id="{E307AD7A-46D3-E220-843F-05AFA002499F}"/>
                </a:ext>
              </a:extLst>
            </p:cNvPr>
            <p:cNvSpPr/>
            <p:nvPr/>
          </p:nvSpPr>
          <p:spPr>
            <a:xfrm>
              <a:off x="1146571" y="360784"/>
              <a:ext cx="6622661" cy="349684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/>
                <a:t> </a:t>
              </a:r>
            </a:p>
          </p:txBody>
        </p:sp>
        <p:cxnSp>
          <p:nvCxnSpPr>
            <p:cNvPr id="18" name="直線箭頭接點 49">
              <a:extLst>
                <a:ext uri="{FF2B5EF4-FFF2-40B4-BE49-F238E27FC236}">
                  <a16:creationId xmlns:a16="http://schemas.microsoft.com/office/drawing/2014/main" id="{7564FDB9-F58F-3CB8-A0F0-4B8901DB6732}"/>
                </a:ext>
              </a:extLst>
            </p:cNvPr>
            <p:cNvCxnSpPr>
              <a:cxnSpLocks/>
              <a:stCxn id="30" idx="3"/>
              <a:endCxn id="27" idx="1"/>
            </p:cNvCxnSpPr>
            <p:nvPr/>
          </p:nvCxnSpPr>
          <p:spPr>
            <a:xfrm>
              <a:off x="3309158" y="2062852"/>
              <a:ext cx="1943188" cy="44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BFEDA70-5294-16FC-9164-25FCDF589B27}"/>
                    </a:ext>
                  </a:extLst>
                </p:cNvPr>
                <p:cNvSpPr txBox="1"/>
                <p:nvPr/>
              </p:nvSpPr>
              <p:spPr>
                <a:xfrm>
                  <a:off x="2562621" y="3397846"/>
                  <a:ext cx="378200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zh-TW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kumimoji="1" lang="en-US" altLang="zh-TW" dirty="0"/>
                    <a:t> represent the same feature.</a:t>
                  </a:r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BBFEDA70-5294-16FC-9164-25FCDF589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621" y="3397846"/>
                  <a:ext cx="3782009" cy="369332"/>
                </a:xfrm>
                <a:prstGeom prst="rect">
                  <a:avLst/>
                </a:prstGeom>
                <a:blipFill>
                  <a:blip r:embed="rId33"/>
                  <a:stretch>
                    <a:fillRect t="-10000" r="-80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FB77460-76E3-1CE9-8ADE-37D2DFD271F9}"/>
                    </a:ext>
                  </a:extLst>
                </p:cNvPr>
                <p:cNvSpPr txBox="1"/>
                <p:nvPr/>
              </p:nvSpPr>
              <p:spPr>
                <a:xfrm>
                  <a:off x="2179011" y="580320"/>
                  <a:ext cx="404598" cy="369332"/>
                </a:xfrm>
                <a:prstGeom prst="rect">
                  <a:avLst/>
                </a:prstGeom>
                <a:noFill/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0FB77460-76E3-1CE9-8ADE-37D2DFD27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011" y="580320"/>
                  <a:ext cx="40459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205413-837A-2C61-59FD-04243D937A08}"/>
                    </a:ext>
                  </a:extLst>
                </p:cNvPr>
                <p:cNvSpPr txBox="1"/>
                <p:nvPr/>
              </p:nvSpPr>
              <p:spPr>
                <a:xfrm>
                  <a:off x="5998069" y="970175"/>
                  <a:ext cx="387670" cy="36933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3D205413-837A-2C61-59FD-04243D937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069" y="970175"/>
                  <a:ext cx="387670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B702F03-7CBF-6208-F7D7-8C35E78E0DDD}"/>
                    </a:ext>
                  </a:extLst>
                </p:cNvPr>
                <p:cNvSpPr txBox="1"/>
                <p:nvPr/>
              </p:nvSpPr>
              <p:spPr>
                <a:xfrm>
                  <a:off x="3662600" y="1648250"/>
                  <a:ext cx="12051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zh-TW" altLang="en-US" dirty="0"/>
                    <a:t> </a:t>
                  </a:r>
                  <a:r>
                    <a:rPr lang="en-US" altLang="zh-TW" dirty="0"/>
                    <a:t>decoder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B702F03-7CBF-6208-F7D7-8C35E78E0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600" y="1648250"/>
                  <a:ext cx="1205121" cy="369332"/>
                </a:xfrm>
                <a:prstGeom prst="rect">
                  <a:avLst/>
                </a:prstGeom>
                <a:blipFill>
                  <a:blip r:embed="rId36"/>
                  <a:stretch>
                    <a:fillRect t="-10000" r="-202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AB06531A-AC43-D570-BF6E-8E9816A4C13C}"/>
                </a:ext>
              </a:extLst>
            </p:cNvPr>
            <p:cNvSpPr txBox="1"/>
            <p:nvPr/>
          </p:nvSpPr>
          <p:spPr>
            <a:xfrm>
              <a:off x="3318807" y="2091094"/>
              <a:ext cx="1853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 </a:t>
              </a:r>
              <a:r>
                <a:rPr lang="en-US" altLang="zh-TW" dirty="0"/>
                <a:t>(obtain </a:t>
              </a:r>
              <a:r>
                <a:rPr lang="en-US" altLang="zh-TW" dirty="0">
                  <a:solidFill>
                    <a:srgbClr val="FF0000"/>
                  </a:solidFill>
                </a:rPr>
                <a:t>f</a:t>
              </a:r>
              <a:r>
                <a:rPr lang="en-US" altLang="zh-TW" dirty="0"/>
                <a:t>eatures)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4FE7DA7-4E8A-BECA-EB62-50E4EE6C7150}"/>
                    </a:ext>
                  </a:extLst>
                </p:cNvPr>
                <p:cNvSpPr/>
                <p:nvPr/>
              </p:nvSpPr>
              <p:spPr>
                <a:xfrm>
                  <a:off x="1439567" y="1111549"/>
                  <a:ext cx="469779" cy="1902606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4FE7DA7-4E8A-BECA-EB62-50E4EE6C71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9567" y="1111549"/>
                  <a:ext cx="469779" cy="190260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EFAFC74-DF2D-AB3E-B0FF-CEE76CD6FA22}"/>
                    </a:ext>
                  </a:extLst>
                </p:cNvPr>
                <p:cNvSpPr/>
                <p:nvPr/>
              </p:nvSpPr>
              <p:spPr>
                <a:xfrm>
                  <a:off x="1909346" y="1111549"/>
                  <a:ext cx="469779" cy="1902606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CEFAFC74-DF2D-AB3E-B0FF-CEE76CD6FA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346" y="1111549"/>
                  <a:ext cx="469779" cy="190260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A7F9749-A0DD-EC11-C1ED-373C7090977E}"/>
                </a:ext>
              </a:extLst>
            </p:cNvPr>
            <p:cNvSpPr/>
            <p:nvPr/>
          </p:nvSpPr>
          <p:spPr>
            <a:xfrm>
              <a:off x="2371039" y="1111549"/>
              <a:ext cx="469779" cy="1902606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30F5441-236B-1B9B-73FD-E1D80446E191}"/>
                    </a:ext>
                  </a:extLst>
                </p:cNvPr>
                <p:cNvSpPr/>
                <p:nvPr/>
              </p:nvSpPr>
              <p:spPr>
                <a:xfrm>
                  <a:off x="5252346" y="1534157"/>
                  <a:ext cx="469779" cy="1066372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330F5441-236B-1B9B-73FD-E1D80446E1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2346" y="1534157"/>
                  <a:ext cx="469779" cy="106637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21E8902-F101-9AD5-F7B7-D068F13B13A1}"/>
                    </a:ext>
                  </a:extLst>
                </p:cNvPr>
                <p:cNvSpPr/>
                <p:nvPr/>
              </p:nvSpPr>
              <p:spPr>
                <a:xfrm>
                  <a:off x="5722125" y="1534157"/>
                  <a:ext cx="469779" cy="1066372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621E8902-F101-9AD5-F7B7-D068F13B1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125" y="1534157"/>
                  <a:ext cx="469779" cy="106637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4302317-A2FD-60B4-2464-3DF57BE1ED32}"/>
                </a:ext>
              </a:extLst>
            </p:cNvPr>
            <p:cNvSpPr/>
            <p:nvPr/>
          </p:nvSpPr>
          <p:spPr>
            <a:xfrm>
              <a:off x="6183818" y="1534157"/>
              <a:ext cx="469779" cy="106637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1684277-B5DC-0C30-FB35-46F1B227C165}"/>
                    </a:ext>
                  </a:extLst>
                </p:cNvPr>
                <p:cNvSpPr/>
                <p:nvPr/>
              </p:nvSpPr>
              <p:spPr>
                <a:xfrm>
                  <a:off x="2839379" y="1111549"/>
                  <a:ext cx="469779" cy="1902606"/>
                </a:xfrm>
                <a:prstGeom prst="rect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1684277-B5DC-0C30-FB35-46F1B227C1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379" y="1111549"/>
                  <a:ext cx="469779" cy="1902606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352C615-CAFC-300F-51ED-4F04537CBE30}"/>
                    </a:ext>
                  </a:extLst>
                </p:cNvPr>
                <p:cNvSpPr/>
                <p:nvPr/>
              </p:nvSpPr>
              <p:spPr>
                <a:xfrm>
                  <a:off x="6652158" y="1534157"/>
                  <a:ext cx="469779" cy="1066372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D352C615-CAFC-300F-51ED-4F04537CB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158" y="1534157"/>
                  <a:ext cx="469779" cy="106637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6D061315-77FF-5388-0E26-41755564B7E6}"/>
                    </a:ext>
                  </a:extLst>
                </p:cNvPr>
                <p:cNvSpPr txBox="1"/>
                <p:nvPr/>
              </p:nvSpPr>
              <p:spPr>
                <a:xfrm>
                  <a:off x="3235904" y="2855280"/>
                  <a:ext cx="7237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 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6D061315-77FF-5388-0E26-41755564B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904" y="2855280"/>
                  <a:ext cx="723788" cy="338554"/>
                </a:xfrm>
                <a:prstGeom prst="rect">
                  <a:avLst/>
                </a:prstGeom>
                <a:blipFill>
                  <a:blip r:embed="rId43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D653B3DD-1545-3795-F3C8-0AA36F2EC3F3}"/>
                    </a:ext>
                  </a:extLst>
                </p:cNvPr>
                <p:cNvSpPr txBox="1"/>
                <p:nvPr/>
              </p:nvSpPr>
              <p:spPr>
                <a:xfrm>
                  <a:off x="7051922" y="2447592"/>
                  <a:ext cx="7173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𝑘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 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D653B3DD-1545-3795-F3C8-0AA36F2EC3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1922" y="2447592"/>
                  <a:ext cx="717311" cy="338554"/>
                </a:xfrm>
                <a:prstGeom prst="rect">
                  <a:avLst/>
                </a:prstGeom>
                <a:blipFill>
                  <a:blip r:embed="rId44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85EC72E7-1EB0-9806-8E03-DB94417BFFB2}"/>
              </a:ext>
            </a:extLst>
          </p:cNvPr>
          <p:cNvSpPr/>
          <p:nvPr/>
        </p:nvSpPr>
        <p:spPr>
          <a:xfrm>
            <a:off x="3775467" y="5339162"/>
            <a:ext cx="5828040" cy="1424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81C68F-893A-C9B8-5CC8-13F5674DAB6B}"/>
              </a:ext>
            </a:extLst>
          </p:cNvPr>
          <p:cNvSpPr/>
          <p:nvPr/>
        </p:nvSpPr>
        <p:spPr>
          <a:xfrm>
            <a:off x="7350921" y="3919827"/>
            <a:ext cx="2193620" cy="1424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22C7AC8-9B11-7A1A-51C0-F611A60171C7}"/>
              </a:ext>
            </a:extLst>
          </p:cNvPr>
          <p:cNvSpPr/>
          <p:nvPr/>
        </p:nvSpPr>
        <p:spPr>
          <a:xfrm flipH="1">
            <a:off x="3339838" y="3969364"/>
            <a:ext cx="204945" cy="5065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2DC8CB-D5E6-462F-C29C-01DD40B6DE0B}"/>
              </a:ext>
            </a:extLst>
          </p:cNvPr>
          <p:cNvSpPr/>
          <p:nvPr/>
        </p:nvSpPr>
        <p:spPr>
          <a:xfrm flipH="1">
            <a:off x="3270571" y="4873843"/>
            <a:ext cx="374599" cy="6989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CF67AF-2425-D63E-93AF-CDD3CB083D00}"/>
              </a:ext>
            </a:extLst>
          </p:cNvPr>
          <p:cNvSpPr/>
          <p:nvPr/>
        </p:nvSpPr>
        <p:spPr>
          <a:xfrm flipH="1">
            <a:off x="6863360" y="3993558"/>
            <a:ext cx="441213" cy="9315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5BD17D-2846-7710-A70F-D9C0973C0B86}"/>
              </a:ext>
            </a:extLst>
          </p:cNvPr>
          <p:cNvSpPr/>
          <p:nvPr/>
        </p:nvSpPr>
        <p:spPr>
          <a:xfrm flipH="1">
            <a:off x="7053788" y="4923687"/>
            <a:ext cx="441213" cy="338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5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8720</TotalTime>
  <Words>2183</Words>
  <Application>Microsoft Office PowerPoint</Application>
  <PresentationFormat>寬螢幕</PresentationFormat>
  <Paragraphs>634</Paragraphs>
  <Slides>74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0" baseType="lpstr">
      <vt:lpstr>jf-openhuninn-1.1</vt:lpstr>
      <vt:lpstr>Arial</vt:lpstr>
      <vt:lpstr>Calibri</vt:lpstr>
      <vt:lpstr>Calibri Light</vt:lpstr>
      <vt:lpstr>Cambria Math</vt:lpstr>
      <vt:lpstr>Office 佈景主題</vt:lpstr>
      <vt:lpstr>PRESAGE-Net (own research)</vt:lpstr>
      <vt:lpstr>Why do I tell the story – a story from BERT to SSL?</vt:lpstr>
      <vt:lpstr>What really matters to our paper</vt:lpstr>
      <vt:lpstr>Tabular Data          ≠         Time Series Data</vt:lpstr>
      <vt:lpstr>Outline</vt:lpstr>
      <vt:lpstr>Attention Mechanism with  Matrix Factorization </vt:lpstr>
      <vt:lpstr>Problem Definition</vt:lpstr>
      <vt:lpstr>Attention Mechanism with Matrix Factorization </vt:lpstr>
      <vt:lpstr>PowerPoint 簡報</vt:lpstr>
      <vt:lpstr>PowerPoint 簡報</vt:lpstr>
      <vt:lpstr>NeurIPS 2021 SSL tutorial</vt:lpstr>
      <vt:lpstr>Most recent contrastive learning approaches use an extended version of the N-pair loss</vt:lpstr>
      <vt:lpstr>InfoNCE</vt:lpstr>
      <vt:lpstr>Barlow Twins</vt:lpstr>
      <vt:lpstr>Hard Negative Sampling</vt:lpstr>
      <vt:lpstr>Why does Contrastive Learning Work?</vt:lpstr>
      <vt:lpstr>The InfoMin Principle</vt:lpstr>
      <vt:lpstr>The InfoMin Principle</vt:lpstr>
      <vt:lpstr>Contrastively learned features are more uniform and aligned. </vt:lpstr>
      <vt:lpstr>SSL for tabular data</vt:lpstr>
      <vt:lpstr>Outline</vt:lpstr>
      <vt:lpstr>SSL for tabular data</vt:lpstr>
      <vt:lpstr>VIME – Framework for combining 2 SSL</vt:lpstr>
      <vt:lpstr>VIME – Self-supervised Learning</vt:lpstr>
      <vt:lpstr>VIME – Generating Corrupted Features</vt:lpstr>
      <vt:lpstr>VIME – Two Pretext Tasks</vt:lpstr>
      <vt:lpstr>VIME – Semi-supervised Learning</vt:lpstr>
      <vt:lpstr>VIME – Semi-supervised Learning</vt:lpstr>
      <vt:lpstr>VIME = 2 SSL</vt:lpstr>
      <vt:lpstr>SSL for tabular data</vt:lpstr>
      <vt:lpstr>SCARF</vt:lpstr>
      <vt:lpstr>SSL for tabular data</vt:lpstr>
      <vt:lpstr>SubTab</vt:lpstr>
      <vt:lpstr>SubTab – Subsetting Features</vt:lpstr>
      <vt:lpstr>SubTab – Reconstruction Loss</vt:lpstr>
      <vt:lpstr>SubTab – Contrastive loss + Distance loss</vt:lpstr>
      <vt:lpstr>SubTab – Training</vt:lpstr>
      <vt:lpstr>Difference Between Cosine Similarity and MSE</vt:lpstr>
      <vt:lpstr>Difference Between Cosine Similarity and MSE</vt:lpstr>
      <vt:lpstr>SubTab – test time</vt:lpstr>
      <vt:lpstr>SubTab – adding noise</vt:lpstr>
      <vt:lpstr>SSL for time series data</vt:lpstr>
      <vt:lpstr>Outline</vt:lpstr>
      <vt:lpstr>SSL for time series data</vt:lpstr>
      <vt:lpstr>ForeClass – Framework</vt:lpstr>
      <vt:lpstr>ForeClass – Forecasting (self-supervised)</vt:lpstr>
      <vt:lpstr>ForeClass – Classification (supervised)</vt:lpstr>
      <vt:lpstr>ForeClass – Framework</vt:lpstr>
      <vt:lpstr>SSL for time series data</vt:lpstr>
      <vt:lpstr>SelfTime – Relation Reasoning</vt:lpstr>
      <vt:lpstr>SelfTime – Framework (2 pretext tasks)</vt:lpstr>
      <vt:lpstr>SelfTime – Inter-sample</vt:lpstr>
      <vt:lpstr>SelfTime – Intra-sample</vt:lpstr>
      <vt:lpstr>SSL for time series data</vt:lpstr>
      <vt:lpstr>SemiTime – Temporal Relation Prediction</vt:lpstr>
      <vt:lpstr>SemiTime – Framework (1 pretext task)</vt:lpstr>
      <vt:lpstr>SemiTime – Downstream task (main task)</vt:lpstr>
      <vt:lpstr>SemiTime – Pretext task</vt:lpstr>
      <vt:lpstr>SSL for time series data</vt:lpstr>
      <vt:lpstr>BERT-DTW – Framework</vt:lpstr>
      <vt:lpstr>BERT-DTW – Encoder</vt:lpstr>
      <vt:lpstr>BERT-DTW – First Pretext Task: Denoising</vt:lpstr>
      <vt:lpstr>BERT-DTW – Second Pretext Task: Similarity Discrimination Based on DTW (SDBD)</vt:lpstr>
      <vt:lpstr>SSL for time series data</vt:lpstr>
      <vt:lpstr>Dataset</vt:lpstr>
      <vt:lpstr>Open dataset with reproducibility</vt:lpstr>
      <vt:lpstr>PowerPoint 簡報</vt:lpstr>
      <vt:lpstr>Reference</vt:lpstr>
      <vt:lpstr>Q1 journals</vt:lpstr>
      <vt:lpstr>Dimensions of time series in different libraries</vt:lpstr>
      <vt:lpstr>Others</vt:lpstr>
      <vt:lpstr>TCN with Encoder-Decoder architecture</vt:lpstr>
      <vt:lpstr>To Do List</vt:lpstr>
      <vt:lpstr>Solution To Do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 on Time Series Data</dc:title>
  <dc:creator>張敬</dc:creator>
  <cp:lastModifiedBy>敬 張</cp:lastModifiedBy>
  <cp:revision>57</cp:revision>
  <dcterms:created xsi:type="dcterms:W3CDTF">2022-10-22T07:48:33Z</dcterms:created>
  <dcterms:modified xsi:type="dcterms:W3CDTF">2023-01-04T16:33:15Z</dcterms:modified>
</cp:coreProperties>
</file>